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710" r:id="rId2"/>
    <p:sldId id="732" r:id="rId3"/>
    <p:sldId id="731" r:id="rId4"/>
    <p:sldId id="720" r:id="rId5"/>
    <p:sldId id="721" r:id="rId6"/>
    <p:sldId id="729" r:id="rId7"/>
    <p:sldId id="722" r:id="rId8"/>
    <p:sldId id="724" r:id="rId9"/>
    <p:sldId id="725" r:id="rId10"/>
    <p:sldId id="726" r:id="rId11"/>
    <p:sldId id="727" r:id="rId12"/>
    <p:sldId id="728" r:id="rId13"/>
    <p:sldId id="730" r:id="rId14"/>
  </p:sldIdLst>
  <p:sldSz cx="9144000" cy="6858000" type="screen4x3"/>
  <p:notesSz cx="7038975" cy="918527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pitchFamily="-109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pitchFamily="-109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pitchFamily="-109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pitchFamily="-109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pitchFamily="-109" charset="-128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ヒラギノ角ゴ Pro W3" pitchFamily="-109" charset="-128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ヒラギノ角ゴ Pro W3" pitchFamily="-109" charset="-128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ヒラギノ角ゴ Pro W3" pitchFamily="-109" charset="-128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ヒラギノ角ゴ Pro W3" pitchFamily="-109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93">
          <p15:clr>
            <a:srgbClr val="A4A3A4"/>
          </p15:clr>
        </p15:guide>
        <p15:guide id="2" pos="221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B44E"/>
    <a:srgbClr val="208AC5"/>
    <a:srgbClr val="E5C23C"/>
    <a:srgbClr val="6A81FF"/>
    <a:srgbClr val="D58B3F"/>
    <a:srgbClr val="D58113"/>
    <a:srgbClr val="BD5D18"/>
    <a:srgbClr val="555555"/>
    <a:srgbClr val="F7F7F7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42" autoAdjust="0"/>
    <p:restoredTop sz="99825" autoAdjust="0"/>
  </p:normalViewPr>
  <p:slideViewPr>
    <p:cSldViewPr snapToGrid="0">
      <p:cViewPr>
        <p:scale>
          <a:sx n="100" d="100"/>
          <a:sy n="100" d="100"/>
        </p:scale>
        <p:origin x="-1224" y="-336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8" d="100"/>
        <a:sy n="98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-1288" y="-96"/>
      </p:cViewPr>
      <p:guideLst>
        <p:guide orient="horz" pos="2893"/>
        <p:guide pos="221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700974-7876-8A41-9D80-7DBACC79CC3C}" type="doc">
      <dgm:prSet loTypeId="urn:microsoft.com/office/officeart/2008/layout/RadialCluster" loCatId="" qsTypeId="urn:microsoft.com/office/officeart/2005/8/quickstyle/3D3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84FA0026-A86F-DF4D-A1FD-B69B96EA6B80}">
      <dgm:prSet phldrT="[Text]"/>
      <dgm:spPr/>
      <dgm:t>
        <a:bodyPr/>
        <a:lstStyle/>
        <a:p>
          <a:r>
            <a:rPr lang="en-US" dirty="0" smtClean="0"/>
            <a:t>Master Node</a:t>
          </a:r>
          <a:endParaRPr lang="en-US" dirty="0"/>
        </a:p>
      </dgm:t>
    </dgm:pt>
    <dgm:pt modelId="{C2639C96-3BBC-FA46-8EFD-259FC7CCBFC5}" type="parTrans" cxnId="{340B35C9-17CB-E248-A8D4-EA50BDCA007C}">
      <dgm:prSet/>
      <dgm:spPr/>
      <dgm:t>
        <a:bodyPr/>
        <a:lstStyle/>
        <a:p>
          <a:endParaRPr lang="en-US"/>
        </a:p>
      </dgm:t>
    </dgm:pt>
    <dgm:pt modelId="{AB670E1A-B0EF-0E4A-8E23-524880BD0A1C}" type="sibTrans" cxnId="{340B35C9-17CB-E248-A8D4-EA50BDCA007C}">
      <dgm:prSet/>
      <dgm:spPr/>
      <dgm:t>
        <a:bodyPr/>
        <a:lstStyle/>
        <a:p>
          <a:endParaRPr lang="en-US"/>
        </a:p>
      </dgm:t>
    </dgm:pt>
    <dgm:pt modelId="{7CDD7B5C-D851-1F4C-A143-36C5BBB5A215}">
      <dgm:prSet phldrT="[Text]"/>
      <dgm:spPr/>
      <dgm:t>
        <a:bodyPr anchor="t" anchorCtr="0"/>
        <a:lstStyle/>
        <a:p>
          <a:r>
            <a:rPr lang="en-US" dirty="0" smtClean="0"/>
            <a:t>Worker-0</a:t>
          </a:r>
          <a:endParaRPr lang="en-US" dirty="0"/>
        </a:p>
      </dgm:t>
    </dgm:pt>
    <dgm:pt modelId="{935E6CCF-C40B-014E-92F9-AEF65BC16773}" type="parTrans" cxnId="{5F30895D-4590-7147-A785-668BC96738B7}">
      <dgm:prSet/>
      <dgm:spPr/>
      <dgm:t>
        <a:bodyPr/>
        <a:lstStyle/>
        <a:p>
          <a:endParaRPr lang="en-US"/>
        </a:p>
      </dgm:t>
    </dgm:pt>
    <dgm:pt modelId="{5A270D4E-4D38-0B4D-9F3A-42EF0D14372A}" type="sibTrans" cxnId="{5F30895D-4590-7147-A785-668BC96738B7}">
      <dgm:prSet/>
      <dgm:spPr/>
      <dgm:t>
        <a:bodyPr/>
        <a:lstStyle/>
        <a:p>
          <a:endParaRPr lang="en-US"/>
        </a:p>
      </dgm:t>
    </dgm:pt>
    <dgm:pt modelId="{980B9AB6-08DA-7E4F-BF48-F96002130EC1}">
      <dgm:prSet phldrT="[Text]"/>
      <dgm:spPr/>
      <dgm:t>
        <a:bodyPr anchor="t" anchorCtr="0"/>
        <a:lstStyle/>
        <a:p>
          <a:r>
            <a:rPr lang="en-US" dirty="0" smtClean="0"/>
            <a:t>Worker-2</a:t>
          </a:r>
          <a:endParaRPr lang="en-US" dirty="0"/>
        </a:p>
      </dgm:t>
    </dgm:pt>
    <dgm:pt modelId="{7516A5A8-F487-C144-AF78-17A02B2654F0}" type="parTrans" cxnId="{EB13C027-0C7B-5440-B16F-F986F2894C3E}">
      <dgm:prSet/>
      <dgm:spPr/>
      <dgm:t>
        <a:bodyPr/>
        <a:lstStyle/>
        <a:p>
          <a:endParaRPr lang="en-US"/>
        </a:p>
      </dgm:t>
    </dgm:pt>
    <dgm:pt modelId="{CB36304D-830F-C74B-B9D7-B08585F9A723}" type="sibTrans" cxnId="{EB13C027-0C7B-5440-B16F-F986F2894C3E}">
      <dgm:prSet/>
      <dgm:spPr/>
      <dgm:t>
        <a:bodyPr/>
        <a:lstStyle/>
        <a:p>
          <a:endParaRPr lang="en-US"/>
        </a:p>
      </dgm:t>
    </dgm:pt>
    <dgm:pt modelId="{6B6C1E79-C059-2A4F-AE9B-7C0E83621167}">
      <dgm:prSet phldrT="[Text]"/>
      <dgm:spPr/>
      <dgm:t>
        <a:bodyPr anchor="t" anchorCtr="0"/>
        <a:lstStyle/>
        <a:p>
          <a:r>
            <a:rPr lang="en-US" dirty="0" smtClean="0"/>
            <a:t>Worker-3</a:t>
          </a:r>
          <a:endParaRPr lang="en-US" dirty="0"/>
        </a:p>
      </dgm:t>
    </dgm:pt>
    <dgm:pt modelId="{76E2D0B3-895A-B243-AF31-837B157F1568}" type="parTrans" cxnId="{B138BD8F-3A48-1F4C-8CB6-380D29D685DF}">
      <dgm:prSet/>
      <dgm:spPr/>
      <dgm:t>
        <a:bodyPr/>
        <a:lstStyle/>
        <a:p>
          <a:endParaRPr lang="en-US"/>
        </a:p>
      </dgm:t>
    </dgm:pt>
    <dgm:pt modelId="{0DCB1C81-FA56-7E48-BC45-02B87C995393}" type="sibTrans" cxnId="{B138BD8F-3A48-1F4C-8CB6-380D29D685DF}">
      <dgm:prSet/>
      <dgm:spPr/>
      <dgm:t>
        <a:bodyPr/>
        <a:lstStyle/>
        <a:p>
          <a:endParaRPr lang="en-US"/>
        </a:p>
      </dgm:t>
    </dgm:pt>
    <dgm:pt modelId="{59A64A43-7C8A-9C47-AB1B-B2B61B3576C3}">
      <dgm:prSet phldrT="[Text]"/>
      <dgm:spPr/>
      <dgm:t>
        <a:bodyPr anchor="t" anchorCtr="0"/>
        <a:lstStyle/>
        <a:p>
          <a:r>
            <a:rPr lang="en-US" dirty="0" smtClean="0"/>
            <a:t>Worker-1</a:t>
          </a:r>
          <a:endParaRPr lang="en-US" dirty="0"/>
        </a:p>
      </dgm:t>
    </dgm:pt>
    <dgm:pt modelId="{929F11E2-1201-C94E-B3D0-370AC9AD2D4D}" type="parTrans" cxnId="{ED41A702-D1A1-0544-A109-AC205A61501B}">
      <dgm:prSet/>
      <dgm:spPr/>
      <dgm:t>
        <a:bodyPr/>
        <a:lstStyle/>
        <a:p>
          <a:endParaRPr lang="en-US"/>
        </a:p>
      </dgm:t>
    </dgm:pt>
    <dgm:pt modelId="{05581C0D-745F-D042-819B-2022B0099E75}" type="sibTrans" cxnId="{ED41A702-D1A1-0544-A109-AC205A61501B}">
      <dgm:prSet/>
      <dgm:spPr/>
      <dgm:t>
        <a:bodyPr/>
        <a:lstStyle/>
        <a:p>
          <a:endParaRPr lang="en-US"/>
        </a:p>
      </dgm:t>
    </dgm:pt>
    <dgm:pt modelId="{33E1C0C5-B309-614B-897F-ACDF3E30C37A}">
      <dgm:prSet phldrT="[Text]"/>
      <dgm:spPr/>
      <dgm:t>
        <a:bodyPr/>
        <a:lstStyle/>
        <a:p>
          <a:r>
            <a:rPr lang="en-US" dirty="0" smtClean="0"/>
            <a:t>WPS Server</a:t>
          </a:r>
          <a:endParaRPr lang="en-US" dirty="0"/>
        </a:p>
      </dgm:t>
    </dgm:pt>
    <dgm:pt modelId="{1C0C9DC5-C025-CC43-BC64-2BAEE8F68355}" type="parTrans" cxnId="{6C285BA0-4838-1D4E-A00A-ED2F887FA944}">
      <dgm:prSet/>
      <dgm:spPr/>
      <dgm:t>
        <a:bodyPr/>
        <a:lstStyle/>
        <a:p>
          <a:endParaRPr lang="en-US"/>
        </a:p>
      </dgm:t>
    </dgm:pt>
    <dgm:pt modelId="{4F06FA70-3CAC-224F-AD77-3517C34777AB}" type="sibTrans" cxnId="{6C285BA0-4838-1D4E-A00A-ED2F887FA944}">
      <dgm:prSet/>
      <dgm:spPr/>
      <dgm:t>
        <a:bodyPr/>
        <a:lstStyle/>
        <a:p>
          <a:endParaRPr lang="en-US"/>
        </a:p>
      </dgm:t>
    </dgm:pt>
    <dgm:pt modelId="{DF21433F-B210-5C44-A218-399C820F26E4}" type="pres">
      <dgm:prSet presAssocID="{76700974-7876-8A41-9D80-7DBACC79CC3C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39A231D9-06AB-E743-9AD0-CB801E138166}" type="pres">
      <dgm:prSet presAssocID="{33E1C0C5-B309-614B-897F-ACDF3E30C37A}" presName="textCenter" presStyleLbl="node1" presStyleIdx="0" presStyleCnt="6" custLinFactNeighborX="-77917" custLinFactNeighborY="-92009"/>
      <dgm:spPr/>
      <dgm:t>
        <a:bodyPr/>
        <a:lstStyle/>
        <a:p>
          <a:endParaRPr lang="en-US"/>
        </a:p>
      </dgm:t>
    </dgm:pt>
    <dgm:pt modelId="{147D8BF0-564A-6245-BBDB-1EB574A7EF0F}" type="pres">
      <dgm:prSet presAssocID="{33E1C0C5-B309-614B-897F-ACDF3E30C37A}" presName="cycle_1" presStyleCnt="0"/>
      <dgm:spPr/>
    </dgm:pt>
    <dgm:pt modelId="{83CDA907-1A71-7C4B-948F-C30A48F51533}" type="pres">
      <dgm:prSet presAssocID="{84FA0026-A86F-DF4D-A1FD-B69B96EA6B80}" presName="childCenter1" presStyleLbl="node1" presStyleIdx="1" presStyleCnt="6" custScaleX="121832" custScaleY="113925" custLinFactNeighborX="-43280" custLinFactNeighborY="6771"/>
      <dgm:spPr/>
      <dgm:t>
        <a:bodyPr/>
        <a:lstStyle/>
        <a:p>
          <a:endParaRPr lang="en-US"/>
        </a:p>
      </dgm:t>
    </dgm:pt>
    <dgm:pt modelId="{58FF72E5-0A94-1540-8F63-DB10D8AF602B}" type="pres">
      <dgm:prSet presAssocID="{935E6CCF-C40B-014E-92F9-AEF65BC16773}" presName="Name141" presStyleLbl="parChTrans1D3" presStyleIdx="0" presStyleCnt="4"/>
      <dgm:spPr/>
      <dgm:t>
        <a:bodyPr/>
        <a:lstStyle/>
        <a:p>
          <a:endParaRPr lang="en-US"/>
        </a:p>
      </dgm:t>
    </dgm:pt>
    <dgm:pt modelId="{D1D4F854-BFD8-784A-9C07-593D69321BA4}" type="pres">
      <dgm:prSet presAssocID="{7CDD7B5C-D851-1F4C-A143-36C5BBB5A215}" presName="text1" presStyleLbl="node1" presStyleIdx="2" presStyleCnt="6" custScaleX="175765" custScaleY="172812" custRadScaleRad="92686" custRadScaleInc="3593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8D3047-043D-7543-A42A-A33B24F7A436}" type="pres">
      <dgm:prSet presAssocID="{929F11E2-1201-C94E-B3D0-370AC9AD2D4D}" presName="Name141" presStyleLbl="parChTrans1D3" presStyleIdx="1" presStyleCnt="4"/>
      <dgm:spPr/>
      <dgm:t>
        <a:bodyPr/>
        <a:lstStyle/>
        <a:p>
          <a:endParaRPr lang="en-US"/>
        </a:p>
      </dgm:t>
    </dgm:pt>
    <dgm:pt modelId="{03CB5795-9195-3949-92A8-B269832C5B0D}" type="pres">
      <dgm:prSet presAssocID="{59A64A43-7C8A-9C47-AB1B-B2B61B3576C3}" presName="text1" presStyleLbl="node1" presStyleIdx="3" presStyleCnt="6" custScaleX="176852" custScaleY="177837" custRadScaleRad="170293" custRadScaleInc="1399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9A3498-0F9A-1445-B294-737F399DC4B3}" type="pres">
      <dgm:prSet presAssocID="{7516A5A8-F487-C144-AF78-17A02B2654F0}" presName="Name141" presStyleLbl="parChTrans1D3" presStyleIdx="2" presStyleCnt="4"/>
      <dgm:spPr/>
      <dgm:t>
        <a:bodyPr/>
        <a:lstStyle/>
        <a:p>
          <a:endParaRPr lang="en-US"/>
        </a:p>
      </dgm:t>
    </dgm:pt>
    <dgm:pt modelId="{196D41FA-45FE-D84D-B565-E594650D1997}" type="pres">
      <dgm:prSet presAssocID="{980B9AB6-08DA-7E4F-BF48-F96002130EC1}" presName="text1" presStyleLbl="node1" presStyleIdx="4" presStyleCnt="6" custScaleX="176468" custScaleY="177504" custRadScaleRad="169687" custRadScaleInc="-3238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610CCF-6901-4042-ACAD-42CC70621B64}" type="pres">
      <dgm:prSet presAssocID="{76E2D0B3-895A-B243-AF31-837B157F1568}" presName="Name141" presStyleLbl="parChTrans1D3" presStyleIdx="3" presStyleCnt="4"/>
      <dgm:spPr/>
      <dgm:t>
        <a:bodyPr/>
        <a:lstStyle/>
        <a:p>
          <a:endParaRPr lang="en-US"/>
        </a:p>
      </dgm:t>
    </dgm:pt>
    <dgm:pt modelId="{3E7E7500-D9F8-E24C-ADF2-6B1829651CBD}" type="pres">
      <dgm:prSet presAssocID="{6B6C1E79-C059-2A4F-AE9B-7C0E83621167}" presName="text1" presStyleLbl="node1" presStyleIdx="5" presStyleCnt="6" custScaleX="181519" custScaleY="174904" custRadScaleRad="99851" custRadScaleInc="-3230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13E0B8-9AA8-6443-A319-247B6C1885F7}" type="pres">
      <dgm:prSet presAssocID="{C2639C96-3BBC-FA46-8EFD-259FC7CCBFC5}" presName="Name144" presStyleLbl="parChTrans1D2" presStyleIdx="0" presStyleCnt="1"/>
      <dgm:spPr/>
      <dgm:t>
        <a:bodyPr/>
        <a:lstStyle/>
        <a:p>
          <a:endParaRPr lang="en-US"/>
        </a:p>
      </dgm:t>
    </dgm:pt>
  </dgm:ptLst>
  <dgm:cxnLst>
    <dgm:cxn modelId="{EB13C027-0C7B-5440-B16F-F986F2894C3E}" srcId="{84FA0026-A86F-DF4D-A1FD-B69B96EA6B80}" destId="{980B9AB6-08DA-7E4F-BF48-F96002130EC1}" srcOrd="2" destOrd="0" parTransId="{7516A5A8-F487-C144-AF78-17A02B2654F0}" sibTransId="{CB36304D-830F-C74B-B9D7-B08585F9A723}"/>
    <dgm:cxn modelId="{6C285BA0-4838-1D4E-A00A-ED2F887FA944}" srcId="{76700974-7876-8A41-9D80-7DBACC79CC3C}" destId="{33E1C0C5-B309-614B-897F-ACDF3E30C37A}" srcOrd="0" destOrd="0" parTransId="{1C0C9DC5-C025-CC43-BC64-2BAEE8F68355}" sibTransId="{4F06FA70-3CAC-224F-AD77-3517C34777AB}"/>
    <dgm:cxn modelId="{5259030F-0019-2845-8F14-C01DA7307B08}" type="presOf" srcId="{7516A5A8-F487-C144-AF78-17A02B2654F0}" destId="{4B9A3498-0F9A-1445-B294-737F399DC4B3}" srcOrd="0" destOrd="0" presId="urn:microsoft.com/office/officeart/2008/layout/RadialCluster"/>
    <dgm:cxn modelId="{ED41A702-D1A1-0544-A109-AC205A61501B}" srcId="{84FA0026-A86F-DF4D-A1FD-B69B96EA6B80}" destId="{59A64A43-7C8A-9C47-AB1B-B2B61B3576C3}" srcOrd="1" destOrd="0" parTransId="{929F11E2-1201-C94E-B3D0-370AC9AD2D4D}" sibTransId="{05581C0D-745F-D042-819B-2022B0099E75}"/>
    <dgm:cxn modelId="{C72F9070-EAE0-D24A-8391-7114C7B4475E}" type="presOf" srcId="{76700974-7876-8A41-9D80-7DBACC79CC3C}" destId="{DF21433F-B210-5C44-A218-399C820F26E4}" srcOrd="0" destOrd="0" presId="urn:microsoft.com/office/officeart/2008/layout/RadialCluster"/>
    <dgm:cxn modelId="{D1189425-9FD5-D14A-AF17-A07EB910A668}" type="presOf" srcId="{33E1C0C5-B309-614B-897F-ACDF3E30C37A}" destId="{39A231D9-06AB-E743-9AD0-CB801E138166}" srcOrd="0" destOrd="0" presId="urn:microsoft.com/office/officeart/2008/layout/RadialCluster"/>
    <dgm:cxn modelId="{C9E8D2DA-0159-6245-A1C5-470E231F94B2}" type="presOf" srcId="{935E6CCF-C40B-014E-92F9-AEF65BC16773}" destId="{58FF72E5-0A94-1540-8F63-DB10D8AF602B}" srcOrd="0" destOrd="0" presId="urn:microsoft.com/office/officeart/2008/layout/RadialCluster"/>
    <dgm:cxn modelId="{340B35C9-17CB-E248-A8D4-EA50BDCA007C}" srcId="{33E1C0C5-B309-614B-897F-ACDF3E30C37A}" destId="{84FA0026-A86F-DF4D-A1FD-B69B96EA6B80}" srcOrd="0" destOrd="0" parTransId="{C2639C96-3BBC-FA46-8EFD-259FC7CCBFC5}" sibTransId="{AB670E1A-B0EF-0E4A-8E23-524880BD0A1C}"/>
    <dgm:cxn modelId="{0B971E7F-2FC1-C34F-89D8-A92B5515C91D}" type="presOf" srcId="{6B6C1E79-C059-2A4F-AE9B-7C0E83621167}" destId="{3E7E7500-D9F8-E24C-ADF2-6B1829651CBD}" srcOrd="0" destOrd="0" presId="urn:microsoft.com/office/officeart/2008/layout/RadialCluster"/>
    <dgm:cxn modelId="{EF509440-137F-9C42-8387-FFBB52E80E7F}" type="presOf" srcId="{84FA0026-A86F-DF4D-A1FD-B69B96EA6B80}" destId="{83CDA907-1A71-7C4B-948F-C30A48F51533}" srcOrd="0" destOrd="0" presId="urn:microsoft.com/office/officeart/2008/layout/RadialCluster"/>
    <dgm:cxn modelId="{5F30895D-4590-7147-A785-668BC96738B7}" srcId="{84FA0026-A86F-DF4D-A1FD-B69B96EA6B80}" destId="{7CDD7B5C-D851-1F4C-A143-36C5BBB5A215}" srcOrd="0" destOrd="0" parTransId="{935E6CCF-C40B-014E-92F9-AEF65BC16773}" sibTransId="{5A270D4E-4D38-0B4D-9F3A-42EF0D14372A}"/>
    <dgm:cxn modelId="{E5636271-B6F3-3A4E-B1BA-D4DF68E18269}" type="presOf" srcId="{76E2D0B3-895A-B243-AF31-837B157F1568}" destId="{0F610CCF-6901-4042-ACAD-42CC70621B64}" srcOrd="0" destOrd="0" presId="urn:microsoft.com/office/officeart/2008/layout/RadialCluster"/>
    <dgm:cxn modelId="{9B893CF0-136B-794F-B41D-F97518104064}" type="presOf" srcId="{7CDD7B5C-D851-1F4C-A143-36C5BBB5A215}" destId="{D1D4F854-BFD8-784A-9C07-593D69321BA4}" srcOrd="0" destOrd="0" presId="urn:microsoft.com/office/officeart/2008/layout/RadialCluster"/>
    <dgm:cxn modelId="{55B0C189-2C96-704A-B44E-42348B55292F}" type="presOf" srcId="{980B9AB6-08DA-7E4F-BF48-F96002130EC1}" destId="{196D41FA-45FE-D84D-B565-E594650D1997}" srcOrd="0" destOrd="0" presId="urn:microsoft.com/office/officeart/2008/layout/RadialCluster"/>
    <dgm:cxn modelId="{DEF1EE4B-807E-1E41-9ED3-48B55E8F190F}" type="presOf" srcId="{59A64A43-7C8A-9C47-AB1B-B2B61B3576C3}" destId="{03CB5795-9195-3949-92A8-B269832C5B0D}" srcOrd="0" destOrd="0" presId="urn:microsoft.com/office/officeart/2008/layout/RadialCluster"/>
    <dgm:cxn modelId="{79F8853E-E310-0846-B2D2-3DA2F30068C5}" type="presOf" srcId="{C2639C96-3BBC-FA46-8EFD-259FC7CCBFC5}" destId="{0813E0B8-9AA8-6443-A319-247B6C1885F7}" srcOrd="0" destOrd="0" presId="urn:microsoft.com/office/officeart/2008/layout/RadialCluster"/>
    <dgm:cxn modelId="{B138BD8F-3A48-1F4C-8CB6-380D29D685DF}" srcId="{84FA0026-A86F-DF4D-A1FD-B69B96EA6B80}" destId="{6B6C1E79-C059-2A4F-AE9B-7C0E83621167}" srcOrd="3" destOrd="0" parTransId="{76E2D0B3-895A-B243-AF31-837B157F1568}" sibTransId="{0DCB1C81-FA56-7E48-BC45-02B87C995393}"/>
    <dgm:cxn modelId="{9B32B368-C574-2E46-A6FB-39AF7411FC58}" type="presOf" srcId="{929F11E2-1201-C94E-B3D0-370AC9AD2D4D}" destId="{0E8D3047-043D-7543-A42A-A33B24F7A436}" srcOrd="0" destOrd="0" presId="urn:microsoft.com/office/officeart/2008/layout/RadialCluster"/>
    <dgm:cxn modelId="{4BC434B9-F740-0347-90D7-C5448FAE166D}" type="presParOf" srcId="{DF21433F-B210-5C44-A218-399C820F26E4}" destId="{39A231D9-06AB-E743-9AD0-CB801E138166}" srcOrd="0" destOrd="0" presId="urn:microsoft.com/office/officeart/2008/layout/RadialCluster"/>
    <dgm:cxn modelId="{9BD3A311-BAB1-574D-9AC9-500CC74C626B}" type="presParOf" srcId="{DF21433F-B210-5C44-A218-399C820F26E4}" destId="{147D8BF0-564A-6245-BBDB-1EB574A7EF0F}" srcOrd="1" destOrd="0" presId="urn:microsoft.com/office/officeart/2008/layout/RadialCluster"/>
    <dgm:cxn modelId="{06C333E5-9016-CF4B-80E2-F4A353C4F34D}" type="presParOf" srcId="{147D8BF0-564A-6245-BBDB-1EB574A7EF0F}" destId="{83CDA907-1A71-7C4B-948F-C30A48F51533}" srcOrd="0" destOrd="0" presId="urn:microsoft.com/office/officeart/2008/layout/RadialCluster"/>
    <dgm:cxn modelId="{0C001DE3-2550-724B-B343-D56DBE3D0CF0}" type="presParOf" srcId="{147D8BF0-564A-6245-BBDB-1EB574A7EF0F}" destId="{58FF72E5-0A94-1540-8F63-DB10D8AF602B}" srcOrd="1" destOrd="0" presId="urn:microsoft.com/office/officeart/2008/layout/RadialCluster"/>
    <dgm:cxn modelId="{A4564425-09CD-074B-8BE0-30C2AB761DC0}" type="presParOf" srcId="{147D8BF0-564A-6245-BBDB-1EB574A7EF0F}" destId="{D1D4F854-BFD8-784A-9C07-593D69321BA4}" srcOrd="2" destOrd="0" presId="urn:microsoft.com/office/officeart/2008/layout/RadialCluster"/>
    <dgm:cxn modelId="{5B1AD359-6B89-A84D-946F-CA3E0C6DDD6E}" type="presParOf" srcId="{147D8BF0-564A-6245-BBDB-1EB574A7EF0F}" destId="{0E8D3047-043D-7543-A42A-A33B24F7A436}" srcOrd="3" destOrd="0" presId="urn:microsoft.com/office/officeart/2008/layout/RadialCluster"/>
    <dgm:cxn modelId="{CD72E129-DF6A-CF48-A6AB-E22C9085CA5A}" type="presParOf" srcId="{147D8BF0-564A-6245-BBDB-1EB574A7EF0F}" destId="{03CB5795-9195-3949-92A8-B269832C5B0D}" srcOrd="4" destOrd="0" presId="urn:microsoft.com/office/officeart/2008/layout/RadialCluster"/>
    <dgm:cxn modelId="{80D2622E-401F-9242-B1A8-61F13D89547D}" type="presParOf" srcId="{147D8BF0-564A-6245-BBDB-1EB574A7EF0F}" destId="{4B9A3498-0F9A-1445-B294-737F399DC4B3}" srcOrd="5" destOrd="0" presId="urn:microsoft.com/office/officeart/2008/layout/RadialCluster"/>
    <dgm:cxn modelId="{8DFB5F08-15D8-A84F-8A63-AA9C486B4EA3}" type="presParOf" srcId="{147D8BF0-564A-6245-BBDB-1EB574A7EF0F}" destId="{196D41FA-45FE-D84D-B565-E594650D1997}" srcOrd="6" destOrd="0" presId="urn:microsoft.com/office/officeart/2008/layout/RadialCluster"/>
    <dgm:cxn modelId="{967A6677-7709-0A43-A2A9-93F884193D25}" type="presParOf" srcId="{147D8BF0-564A-6245-BBDB-1EB574A7EF0F}" destId="{0F610CCF-6901-4042-ACAD-42CC70621B64}" srcOrd="7" destOrd="0" presId="urn:microsoft.com/office/officeart/2008/layout/RadialCluster"/>
    <dgm:cxn modelId="{CEA7FF90-A690-9647-A510-E6BC13FD72E3}" type="presParOf" srcId="{147D8BF0-564A-6245-BBDB-1EB574A7EF0F}" destId="{3E7E7500-D9F8-E24C-ADF2-6B1829651CBD}" srcOrd="8" destOrd="0" presId="urn:microsoft.com/office/officeart/2008/layout/RadialCluster"/>
    <dgm:cxn modelId="{0B77EE43-A263-9B40-B8BC-F966F9590D27}" type="presParOf" srcId="{DF21433F-B210-5C44-A218-399C820F26E4}" destId="{0813E0B8-9AA8-6443-A319-247B6C1885F7}" srcOrd="2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C1D5BEF-E5F1-C74D-9E82-D3A362256927}" type="doc">
      <dgm:prSet loTypeId="urn:microsoft.com/office/officeart/2005/8/layout/default" loCatId="" qsTypeId="urn:microsoft.com/office/officeart/2005/8/quickstyle/3D2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6968E53-FF94-054A-9FEE-FCEDCFF24BC5}">
      <dgm:prSet phldrT="[Text]"/>
      <dgm:spPr/>
      <dgm:t>
        <a:bodyPr/>
        <a:lstStyle/>
        <a:p>
          <a:r>
            <a:rPr lang="en-US" dirty="0" smtClean="0"/>
            <a:t>Cache-0</a:t>
          </a:r>
          <a:endParaRPr lang="en-US" dirty="0"/>
        </a:p>
      </dgm:t>
    </dgm:pt>
    <dgm:pt modelId="{2A54F3D0-E168-1D4A-8BDA-04E8F84D5241}" type="parTrans" cxnId="{045657D0-35C5-5E41-B973-E635D588895D}">
      <dgm:prSet/>
      <dgm:spPr/>
      <dgm:t>
        <a:bodyPr/>
        <a:lstStyle/>
        <a:p>
          <a:endParaRPr lang="en-US"/>
        </a:p>
      </dgm:t>
    </dgm:pt>
    <dgm:pt modelId="{53D3689F-42E2-B548-A247-0308F7EAE1B3}" type="sibTrans" cxnId="{045657D0-35C5-5E41-B973-E635D588895D}">
      <dgm:prSet/>
      <dgm:spPr/>
      <dgm:t>
        <a:bodyPr/>
        <a:lstStyle/>
        <a:p>
          <a:endParaRPr lang="en-US"/>
        </a:p>
      </dgm:t>
    </dgm:pt>
    <dgm:pt modelId="{91862285-3393-A14D-80E8-F66F98BC8B94}">
      <dgm:prSet phldrT="[Text]"/>
      <dgm:spPr/>
      <dgm:t>
        <a:bodyPr/>
        <a:lstStyle/>
        <a:p>
          <a:r>
            <a:rPr lang="en-US" dirty="0" smtClean="0"/>
            <a:t>Cache-1</a:t>
          </a:r>
          <a:endParaRPr lang="en-US" dirty="0"/>
        </a:p>
      </dgm:t>
    </dgm:pt>
    <dgm:pt modelId="{D4035FF9-A3B2-A34A-9C53-8B6A7BE4F4A8}" type="parTrans" cxnId="{FD94BA2E-C08E-6740-A971-79C42DF64BE2}">
      <dgm:prSet/>
      <dgm:spPr/>
      <dgm:t>
        <a:bodyPr/>
        <a:lstStyle/>
        <a:p>
          <a:endParaRPr lang="en-US"/>
        </a:p>
      </dgm:t>
    </dgm:pt>
    <dgm:pt modelId="{FE20FBDA-964E-2C41-9622-4EC7BCA42BC2}" type="sibTrans" cxnId="{FD94BA2E-C08E-6740-A971-79C42DF64BE2}">
      <dgm:prSet/>
      <dgm:spPr/>
      <dgm:t>
        <a:bodyPr/>
        <a:lstStyle/>
        <a:p>
          <a:endParaRPr lang="en-US"/>
        </a:p>
      </dgm:t>
    </dgm:pt>
    <dgm:pt modelId="{0EDC9998-6E66-7847-BFED-53C6D0EF6C87}">
      <dgm:prSet phldrT="[Text]"/>
      <dgm:spPr/>
      <dgm:t>
        <a:bodyPr/>
        <a:lstStyle/>
        <a:p>
          <a:r>
            <a:rPr lang="en-US" dirty="0" smtClean="0"/>
            <a:t>Cache-2</a:t>
          </a:r>
          <a:endParaRPr lang="en-US" dirty="0"/>
        </a:p>
      </dgm:t>
    </dgm:pt>
    <dgm:pt modelId="{B1FAA08B-9DAC-B744-A2F4-6692E2ECACD4}" type="parTrans" cxnId="{FF87CD05-2A5F-8E4E-87E1-DA6A962A7969}">
      <dgm:prSet/>
      <dgm:spPr/>
      <dgm:t>
        <a:bodyPr/>
        <a:lstStyle/>
        <a:p>
          <a:endParaRPr lang="en-US"/>
        </a:p>
      </dgm:t>
    </dgm:pt>
    <dgm:pt modelId="{82FE6370-ABF4-014B-9A2E-48B37FD2DAFC}" type="sibTrans" cxnId="{FF87CD05-2A5F-8E4E-87E1-DA6A962A7969}">
      <dgm:prSet/>
      <dgm:spPr/>
      <dgm:t>
        <a:bodyPr/>
        <a:lstStyle/>
        <a:p>
          <a:endParaRPr lang="en-US"/>
        </a:p>
      </dgm:t>
    </dgm:pt>
    <dgm:pt modelId="{A046C320-2470-4A40-84BF-C7CCDFD20A45}">
      <dgm:prSet phldrT="[Text]"/>
      <dgm:spPr/>
      <dgm:t>
        <a:bodyPr/>
        <a:lstStyle/>
        <a:p>
          <a:r>
            <a:rPr lang="en-US" dirty="0" smtClean="0"/>
            <a:t>Cache-3</a:t>
          </a:r>
          <a:endParaRPr lang="en-US" dirty="0"/>
        </a:p>
      </dgm:t>
    </dgm:pt>
    <dgm:pt modelId="{30F0BD6C-A99F-544E-B558-318AED1ECEC4}" type="parTrans" cxnId="{05F01634-3D13-0840-A7E6-E51E5C0D3BB2}">
      <dgm:prSet/>
      <dgm:spPr/>
      <dgm:t>
        <a:bodyPr/>
        <a:lstStyle/>
        <a:p>
          <a:endParaRPr lang="en-US"/>
        </a:p>
      </dgm:t>
    </dgm:pt>
    <dgm:pt modelId="{A3783F28-3CE2-AE42-8B2F-3461F3E36754}" type="sibTrans" cxnId="{05F01634-3D13-0840-A7E6-E51E5C0D3BB2}">
      <dgm:prSet/>
      <dgm:spPr/>
      <dgm:t>
        <a:bodyPr/>
        <a:lstStyle/>
        <a:p>
          <a:endParaRPr lang="en-US"/>
        </a:p>
      </dgm:t>
    </dgm:pt>
    <dgm:pt modelId="{646A26FD-51C1-8A44-BB9F-985892266EA5}" type="pres">
      <dgm:prSet presAssocID="{2C1D5BEF-E5F1-C74D-9E82-D3A362256927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E553A67-7343-0C46-888C-83F644B71090}" type="pres">
      <dgm:prSet presAssocID="{66968E53-FF94-054A-9FEE-FCEDCFF24BC5}" presName="node" presStyleLbl="node1" presStyleIdx="0" presStyleCnt="4" custScaleX="19874" custScaleY="16689" custLinFactNeighborX="18621" custLinFactNeighborY="-185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A2049A-6593-C449-BE74-60492E940911}" type="pres">
      <dgm:prSet presAssocID="{53D3689F-42E2-B548-A247-0308F7EAE1B3}" presName="sibTrans" presStyleCnt="0"/>
      <dgm:spPr/>
    </dgm:pt>
    <dgm:pt modelId="{1C222DCA-5525-EF47-9A7A-40029F2B5222}" type="pres">
      <dgm:prSet presAssocID="{91862285-3393-A14D-80E8-F66F98BC8B94}" presName="node" presStyleLbl="node1" presStyleIdx="1" presStyleCnt="4" custScaleX="19822" custScaleY="16469" custLinFactNeighborX="24265" custLinFactNeighborY="-94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572B88-D027-1647-A17F-102C8C5DF372}" type="pres">
      <dgm:prSet presAssocID="{FE20FBDA-964E-2C41-9622-4EC7BCA42BC2}" presName="sibTrans" presStyleCnt="0"/>
      <dgm:spPr/>
    </dgm:pt>
    <dgm:pt modelId="{FD3180EE-4616-224A-A3FC-9D66239CB761}" type="pres">
      <dgm:prSet presAssocID="{0EDC9998-6E66-7847-BFED-53C6D0EF6C87}" presName="node" presStyleLbl="node1" presStyleIdx="2" presStyleCnt="4" custScaleX="19825" custScaleY="16916" custLinFactNeighborX="-4780" custLinFactNeighborY="4189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A561FA-3140-664A-B5D5-AA75E4B3C0D0}" type="pres">
      <dgm:prSet presAssocID="{82FE6370-ABF4-014B-9A2E-48B37FD2DAFC}" presName="sibTrans" presStyleCnt="0"/>
      <dgm:spPr/>
    </dgm:pt>
    <dgm:pt modelId="{D218BC78-740D-A44C-A297-514D9C321178}" type="pres">
      <dgm:prSet presAssocID="{A046C320-2470-4A40-84BF-C7CCDFD20A45}" presName="node" presStyleLbl="node1" presStyleIdx="3" presStyleCnt="4" custScaleX="20174" custScaleY="17039" custLinFactNeighborX="-11581" custLinFactNeighborY="312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45657D0-35C5-5E41-B973-E635D588895D}" srcId="{2C1D5BEF-E5F1-C74D-9E82-D3A362256927}" destId="{66968E53-FF94-054A-9FEE-FCEDCFF24BC5}" srcOrd="0" destOrd="0" parTransId="{2A54F3D0-E168-1D4A-8BDA-04E8F84D5241}" sibTransId="{53D3689F-42E2-B548-A247-0308F7EAE1B3}"/>
    <dgm:cxn modelId="{FF87CD05-2A5F-8E4E-87E1-DA6A962A7969}" srcId="{2C1D5BEF-E5F1-C74D-9E82-D3A362256927}" destId="{0EDC9998-6E66-7847-BFED-53C6D0EF6C87}" srcOrd="2" destOrd="0" parTransId="{B1FAA08B-9DAC-B744-A2F4-6692E2ECACD4}" sibTransId="{82FE6370-ABF4-014B-9A2E-48B37FD2DAFC}"/>
    <dgm:cxn modelId="{A28AC219-2B5A-E044-A8C8-033191776550}" type="presOf" srcId="{0EDC9998-6E66-7847-BFED-53C6D0EF6C87}" destId="{FD3180EE-4616-224A-A3FC-9D66239CB761}" srcOrd="0" destOrd="0" presId="urn:microsoft.com/office/officeart/2005/8/layout/default"/>
    <dgm:cxn modelId="{CE994B95-13F2-D548-9E61-5C265E958BF6}" type="presOf" srcId="{91862285-3393-A14D-80E8-F66F98BC8B94}" destId="{1C222DCA-5525-EF47-9A7A-40029F2B5222}" srcOrd="0" destOrd="0" presId="urn:microsoft.com/office/officeart/2005/8/layout/default"/>
    <dgm:cxn modelId="{05F01634-3D13-0840-A7E6-E51E5C0D3BB2}" srcId="{2C1D5BEF-E5F1-C74D-9E82-D3A362256927}" destId="{A046C320-2470-4A40-84BF-C7CCDFD20A45}" srcOrd="3" destOrd="0" parTransId="{30F0BD6C-A99F-544E-B558-318AED1ECEC4}" sibTransId="{A3783F28-3CE2-AE42-8B2F-3461F3E36754}"/>
    <dgm:cxn modelId="{D7E10C45-2B4A-C248-8CD1-F7616DB6AF19}" type="presOf" srcId="{A046C320-2470-4A40-84BF-C7CCDFD20A45}" destId="{D218BC78-740D-A44C-A297-514D9C321178}" srcOrd="0" destOrd="0" presId="urn:microsoft.com/office/officeart/2005/8/layout/default"/>
    <dgm:cxn modelId="{FD94BA2E-C08E-6740-A971-79C42DF64BE2}" srcId="{2C1D5BEF-E5F1-C74D-9E82-D3A362256927}" destId="{91862285-3393-A14D-80E8-F66F98BC8B94}" srcOrd="1" destOrd="0" parTransId="{D4035FF9-A3B2-A34A-9C53-8B6A7BE4F4A8}" sibTransId="{FE20FBDA-964E-2C41-9622-4EC7BCA42BC2}"/>
    <dgm:cxn modelId="{A4261580-8E63-5749-AF77-C3711297A018}" type="presOf" srcId="{2C1D5BEF-E5F1-C74D-9E82-D3A362256927}" destId="{646A26FD-51C1-8A44-BB9F-985892266EA5}" srcOrd="0" destOrd="0" presId="urn:microsoft.com/office/officeart/2005/8/layout/default"/>
    <dgm:cxn modelId="{DF3BD9F4-D6C1-2141-857D-E8F91B2BD3CD}" type="presOf" srcId="{66968E53-FF94-054A-9FEE-FCEDCFF24BC5}" destId="{5E553A67-7343-0C46-888C-83F644B71090}" srcOrd="0" destOrd="0" presId="urn:microsoft.com/office/officeart/2005/8/layout/default"/>
    <dgm:cxn modelId="{4A767D9B-93E5-6241-8C1E-2DDBD3B7EB94}" type="presParOf" srcId="{646A26FD-51C1-8A44-BB9F-985892266EA5}" destId="{5E553A67-7343-0C46-888C-83F644B71090}" srcOrd="0" destOrd="0" presId="urn:microsoft.com/office/officeart/2005/8/layout/default"/>
    <dgm:cxn modelId="{1F18CA3C-BC71-3344-9ACD-688E3128205F}" type="presParOf" srcId="{646A26FD-51C1-8A44-BB9F-985892266EA5}" destId="{46A2049A-6593-C449-BE74-60492E940911}" srcOrd="1" destOrd="0" presId="urn:microsoft.com/office/officeart/2005/8/layout/default"/>
    <dgm:cxn modelId="{331FF0A2-7183-C749-91F6-3C2EC1D67B1D}" type="presParOf" srcId="{646A26FD-51C1-8A44-BB9F-985892266EA5}" destId="{1C222DCA-5525-EF47-9A7A-40029F2B5222}" srcOrd="2" destOrd="0" presId="urn:microsoft.com/office/officeart/2005/8/layout/default"/>
    <dgm:cxn modelId="{4EF2F840-9120-6E44-BFCC-4611C9401DB8}" type="presParOf" srcId="{646A26FD-51C1-8A44-BB9F-985892266EA5}" destId="{8C572B88-D027-1647-A17F-102C8C5DF372}" srcOrd="3" destOrd="0" presId="urn:microsoft.com/office/officeart/2005/8/layout/default"/>
    <dgm:cxn modelId="{4D0911D1-B2B8-B543-B1F4-8B5FD1A09E29}" type="presParOf" srcId="{646A26FD-51C1-8A44-BB9F-985892266EA5}" destId="{FD3180EE-4616-224A-A3FC-9D66239CB761}" srcOrd="4" destOrd="0" presId="urn:microsoft.com/office/officeart/2005/8/layout/default"/>
    <dgm:cxn modelId="{ED43B55A-7D76-5045-BF19-F319B5ACE8EC}" type="presParOf" srcId="{646A26FD-51C1-8A44-BB9F-985892266EA5}" destId="{35A561FA-3140-664A-B5D5-AA75E4B3C0D0}" srcOrd="5" destOrd="0" presId="urn:microsoft.com/office/officeart/2005/8/layout/default"/>
    <dgm:cxn modelId="{F5062959-6228-3B4B-86D5-90BB223803C7}" type="presParOf" srcId="{646A26FD-51C1-8A44-BB9F-985892266EA5}" destId="{D218BC78-740D-A44C-A297-514D9C32117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13E0B8-9AA8-6443-A319-247B6C1885F7}">
      <dsp:nvSpPr>
        <dsp:cNvPr id="0" name=""/>
        <dsp:cNvSpPr/>
      </dsp:nvSpPr>
      <dsp:spPr>
        <a:xfrm rot="2935220">
          <a:off x="1502281" y="1904351"/>
          <a:ext cx="40868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08687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A231D9-06AB-E743-9AD0-CB801E138166}">
      <dsp:nvSpPr>
        <dsp:cNvPr id="0" name=""/>
        <dsp:cNvSpPr/>
      </dsp:nvSpPr>
      <dsp:spPr>
        <a:xfrm>
          <a:off x="138483" y="218190"/>
          <a:ext cx="1532128" cy="153212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WPS Server</a:t>
          </a:r>
          <a:endParaRPr lang="en-US" sz="3200" kern="1200" dirty="0"/>
        </a:p>
      </dsp:txBody>
      <dsp:txXfrm>
        <a:off x="213275" y="292982"/>
        <a:ext cx="1382544" cy="1382544"/>
      </dsp:txXfrm>
    </dsp:sp>
    <dsp:sp modelId="{83CDA907-1A71-7C4B-948F-C30A48F51533}">
      <dsp:nvSpPr>
        <dsp:cNvPr id="0" name=""/>
        <dsp:cNvSpPr/>
      </dsp:nvSpPr>
      <dsp:spPr>
        <a:xfrm>
          <a:off x="1725313" y="2058385"/>
          <a:ext cx="1250636" cy="116946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Master Node</a:t>
          </a:r>
          <a:endParaRPr lang="en-US" sz="2600" kern="1200" dirty="0"/>
        </a:p>
      </dsp:txBody>
      <dsp:txXfrm>
        <a:off x="1782402" y="2115474"/>
        <a:ext cx="1136458" cy="1055291"/>
      </dsp:txXfrm>
    </dsp:sp>
    <dsp:sp modelId="{58FF72E5-0A94-1540-8F63-DB10D8AF602B}">
      <dsp:nvSpPr>
        <dsp:cNvPr id="0" name=""/>
        <dsp:cNvSpPr/>
      </dsp:nvSpPr>
      <dsp:spPr>
        <a:xfrm rot="19056873">
          <a:off x="2872484" y="1805565"/>
          <a:ext cx="79170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91709" y="0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D4F854-BFD8-784A-9C07-593D69321BA4}">
      <dsp:nvSpPr>
        <dsp:cNvPr id="0" name=""/>
        <dsp:cNvSpPr/>
      </dsp:nvSpPr>
      <dsp:spPr>
        <a:xfrm>
          <a:off x="3560727" y="-171609"/>
          <a:ext cx="1804273" cy="17739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040" tIns="66040" rIns="66040" bIns="66040" numCol="1" spcCol="1270" anchor="t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Worker-0</a:t>
          </a:r>
          <a:endParaRPr lang="en-US" sz="2600" kern="1200" dirty="0"/>
        </a:p>
      </dsp:txBody>
      <dsp:txXfrm>
        <a:off x="3647325" y="-85011"/>
        <a:ext cx="1631077" cy="1600763"/>
      </dsp:txXfrm>
    </dsp:sp>
    <dsp:sp modelId="{0E8D3047-043D-7543-A42A-A33B24F7A436}">
      <dsp:nvSpPr>
        <dsp:cNvPr id="0" name=""/>
        <dsp:cNvSpPr/>
      </dsp:nvSpPr>
      <dsp:spPr>
        <a:xfrm rot="20478937">
          <a:off x="2891809" y="1920194"/>
          <a:ext cx="319306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193066" y="0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CB5795-9195-3949-92A8-B269832C5B0D}">
      <dsp:nvSpPr>
        <dsp:cNvPr id="0" name=""/>
        <dsp:cNvSpPr/>
      </dsp:nvSpPr>
      <dsp:spPr>
        <a:xfrm>
          <a:off x="6000734" y="188997"/>
          <a:ext cx="1815431" cy="18255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0" tIns="63500" rIns="63500" bIns="63500" numCol="1" spcCol="1270" anchor="t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Worker-1</a:t>
          </a:r>
          <a:endParaRPr lang="en-US" sz="2500" kern="1200" dirty="0"/>
        </a:p>
      </dsp:txBody>
      <dsp:txXfrm>
        <a:off x="6089356" y="277619"/>
        <a:ext cx="1638187" cy="1648298"/>
      </dsp:txXfrm>
    </dsp:sp>
    <dsp:sp modelId="{4B9A3498-0F9A-1445-B294-737F399DC4B3}">
      <dsp:nvSpPr>
        <dsp:cNvPr id="0" name=""/>
        <dsp:cNvSpPr/>
      </dsp:nvSpPr>
      <dsp:spPr>
        <a:xfrm rot="442483">
          <a:off x="2963196" y="2921949"/>
          <a:ext cx="308349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083492" y="0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6D41FA-45FE-D84D-B565-E594650D1997}">
      <dsp:nvSpPr>
        <dsp:cNvPr id="0" name=""/>
        <dsp:cNvSpPr/>
      </dsp:nvSpPr>
      <dsp:spPr>
        <a:xfrm>
          <a:off x="6033935" y="2326012"/>
          <a:ext cx="1811489" cy="182212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Worker-2</a:t>
          </a:r>
          <a:endParaRPr lang="en-US" sz="2400" kern="1200" dirty="0"/>
        </a:p>
      </dsp:txBody>
      <dsp:txXfrm>
        <a:off x="6122365" y="2414442"/>
        <a:ext cx="1634629" cy="1645264"/>
      </dsp:txXfrm>
    </dsp:sp>
    <dsp:sp modelId="{0F610CCF-6901-4042-ACAD-42CC70621B64}">
      <dsp:nvSpPr>
        <dsp:cNvPr id="0" name=""/>
        <dsp:cNvSpPr/>
      </dsp:nvSpPr>
      <dsp:spPr>
        <a:xfrm rot="2200199">
          <a:off x="2909187" y="3310166"/>
          <a:ext cx="67466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74668" y="0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7E7500-D9F8-E24C-ADF2-6B1829651CBD}">
      <dsp:nvSpPr>
        <dsp:cNvPr id="0" name=""/>
        <dsp:cNvSpPr/>
      </dsp:nvSpPr>
      <dsp:spPr>
        <a:xfrm>
          <a:off x="3517094" y="3307593"/>
          <a:ext cx="1863339" cy="179543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Worker-3</a:t>
          </a:r>
          <a:endParaRPr lang="en-US" sz="2400" kern="1200" dirty="0"/>
        </a:p>
      </dsp:txBody>
      <dsp:txXfrm>
        <a:off x="3604740" y="3395239"/>
        <a:ext cx="1688047" cy="16201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553A67-7343-0C46-888C-83F644B71090}">
      <dsp:nvSpPr>
        <dsp:cNvPr id="0" name=""/>
        <dsp:cNvSpPr/>
      </dsp:nvSpPr>
      <dsp:spPr>
        <a:xfrm>
          <a:off x="1993914" y="1081031"/>
          <a:ext cx="1373054" cy="69180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Cache-0</a:t>
          </a:r>
          <a:endParaRPr lang="en-US" sz="2400" kern="1200" dirty="0"/>
        </a:p>
      </dsp:txBody>
      <dsp:txXfrm>
        <a:off x="1993914" y="1081031"/>
        <a:ext cx="1373054" cy="691805"/>
      </dsp:txXfrm>
    </dsp:sp>
    <dsp:sp modelId="{1C222DCA-5525-EF47-9A7A-40029F2B5222}">
      <dsp:nvSpPr>
        <dsp:cNvPr id="0" name=""/>
        <dsp:cNvSpPr/>
      </dsp:nvSpPr>
      <dsp:spPr>
        <a:xfrm>
          <a:off x="4447781" y="1462106"/>
          <a:ext cx="1369462" cy="68268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Cache-1</a:t>
          </a:r>
          <a:endParaRPr lang="en-US" sz="2400" kern="1200" dirty="0"/>
        </a:p>
      </dsp:txBody>
      <dsp:txXfrm>
        <a:off x="4447781" y="1462106"/>
        <a:ext cx="1369462" cy="682686"/>
      </dsp:txXfrm>
    </dsp:sp>
    <dsp:sp modelId="{FD3180EE-4616-224A-A3FC-9D66239CB761}">
      <dsp:nvSpPr>
        <dsp:cNvPr id="0" name=""/>
        <dsp:cNvSpPr/>
      </dsp:nvSpPr>
      <dsp:spPr>
        <a:xfrm>
          <a:off x="4501463" y="3582977"/>
          <a:ext cx="1369669" cy="70121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Cache-2</a:t>
          </a:r>
          <a:endParaRPr lang="en-US" sz="2400" kern="1200" dirty="0"/>
        </a:p>
      </dsp:txBody>
      <dsp:txXfrm>
        <a:off x="4501463" y="3582977"/>
        <a:ext cx="1369669" cy="701215"/>
      </dsp:txXfrm>
    </dsp:sp>
    <dsp:sp modelId="{D218BC78-740D-A44C-A297-514D9C321178}">
      <dsp:nvSpPr>
        <dsp:cNvPr id="0" name=""/>
        <dsp:cNvSpPr/>
      </dsp:nvSpPr>
      <dsp:spPr>
        <a:xfrm>
          <a:off x="1957401" y="4534015"/>
          <a:ext cx="1393781" cy="70631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Cache-3</a:t>
          </a:r>
          <a:endParaRPr lang="en-US" sz="2400" kern="1200" dirty="0"/>
        </a:p>
      </dsp:txBody>
      <dsp:txXfrm>
        <a:off x="1957401" y="4534015"/>
        <a:ext cx="1393781" cy="7063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9588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1"/>
            </a:lvl1pPr>
          </a:lstStyle>
          <a:p>
            <a:endParaRPr lang="en-US"/>
          </a:p>
        </p:txBody>
      </p:sp>
      <p:sp>
        <p:nvSpPr>
          <p:cNvPr id="357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89388" y="0"/>
            <a:ext cx="3049587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1"/>
            </a:lvl1pPr>
          </a:lstStyle>
          <a:p>
            <a:endParaRPr lang="en-US"/>
          </a:p>
        </p:txBody>
      </p:sp>
      <p:sp>
        <p:nvSpPr>
          <p:cNvPr id="3573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26488"/>
            <a:ext cx="3049588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1"/>
            </a:lvl1pPr>
          </a:lstStyle>
          <a:p>
            <a:endParaRPr lang="en-US"/>
          </a:p>
        </p:txBody>
      </p:sp>
      <p:sp>
        <p:nvSpPr>
          <p:cNvPr id="357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89388" y="8726488"/>
            <a:ext cx="3049587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1"/>
            </a:lvl1pPr>
          </a:lstStyle>
          <a:p>
            <a:fld id="{20EFC599-FD46-4968-A50D-1FF0906D59F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415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9588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09" charset="0"/>
              </a:defRPr>
            </a:lvl1pPr>
          </a:lstStyle>
          <a:p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89388" y="0"/>
            <a:ext cx="3049587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09" charset="0"/>
              </a:defRPr>
            </a:lvl1pPr>
          </a:lstStyle>
          <a:p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23963" y="688975"/>
            <a:ext cx="4592637" cy="34448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8213" y="4364038"/>
            <a:ext cx="5162550" cy="4132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26488"/>
            <a:ext cx="3049588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09" charset="0"/>
              </a:defRPr>
            </a:lvl1pPr>
          </a:lstStyle>
          <a:p>
            <a:endParaRPr lang="en-US"/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89388" y="8726488"/>
            <a:ext cx="3049587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09" charset="0"/>
              </a:defRPr>
            </a:lvl1pPr>
          </a:lstStyle>
          <a:p>
            <a:fld id="{8770F47B-D113-4CBB-981B-7AB7B8171D7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4500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ヒラギノ角ゴ Pro W3" pitchFamily="-109" charset="-128"/>
        <a:cs typeface="ヒラギノ角ゴ Pro W3" pitchFamily="-109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ヒラギノ角ゴ Pro W3" pitchFamily="-109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ヒラギノ角ゴ Pro W3" pitchFamily="-109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ヒラギノ角ゴ Pro W3" pitchFamily="-109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ヒラギノ角ゴ Pro W3" pitchFamily="-109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5" descr="Master_SMD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79589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90563" y="4924425"/>
            <a:ext cx="8453437" cy="1336675"/>
          </a:xfrm>
        </p:spPr>
        <p:txBody>
          <a:bodyPr anchor="t">
            <a:spAutoFit/>
          </a:bodyPr>
          <a:lstStyle>
            <a:lvl1pPr algn="l">
              <a:defRPr sz="4800">
                <a:solidFill>
                  <a:srgbClr val="99999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9590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695325" y="5586413"/>
            <a:ext cx="6137275" cy="455612"/>
          </a:xfrm>
        </p:spPr>
        <p:txBody>
          <a:bodyPr>
            <a:spAutoFit/>
          </a:bodyPr>
          <a:lstStyle>
            <a:lvl1pPr marL="0" indent="0">
              <a:defRPr>
                <a:solidFill>
                  <a:srgbClr val="999999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5" descr="NCCS_logo3_cover_PPT.jpg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7686787" y="104248"/>
            <a:ext cx="1335556" cy="1952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97675" y="123825"/>
            <a:ext cx="2035175" cy="61420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0563" y="123825"/>
            <a:ext cx="5954712" cy="61420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defRPr/>
            </a:lvl1pPr>
            <a:lvl2pPr marL="0">
              <a:defRPr/>
            </a:lvl2pPr>
            <a:lvl3pPr marL="640080">
              <a:defRPr/>
            </a:lvl3pPr>
            <a:lvl4pPr marL="914400">
              <a:defRPr/>
            </a:lvl4pPr>
            <a:lvl5pPr marL="1252728"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63613" y="1477963"/>
            <a:ext cx="3846512" cy="4787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62525" y="1477963"/>
            <a:ext cx="3846513" cy="4787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 marL="0" indent="0"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5" descr="Template_SMD2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0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15"/>
          <p:cNvSpPr>
            <a:spLocks noGrp="1" noChangeArrowheads="1"/>
          </p:cNvSpPr>
          <p:nvPr>
            <p:ph type="title"/>
          </p:nvPr>
        </p:nvSpPr>
        <p:spPr bwMode="auto">
          <a:xfrm>
            <a:off x="690563" y="123825"/>
            <a:ext cx="8142287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17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3613" y="1477963"/>
            <a:ext cx="7845425" cy="478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91" name="Rectangle 67"/>
          <p:cNvSpPr>
            <a:spLocks noChangeArrowheads="1"/>
          </p:cNvSpPr>
          <p:nvPr/>
        </p:nvSpPr>
        <p:spPr bwMode="auto">
          <a:xfrm>
            <a:off x="8451168" y="6533913"/>
            <a:ext cx="362631" cy="239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/>
            <a:fld id="{88B12095-0A1E-4F94-8F2D-61796E0A6447}" type="slidenum">
              <a:rPr lang="en-US" sz="1000"/>
              <a:pPr algn="r"/>
              <a:t>‹#›</a:t>
            </a:fld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ransition xmlns:p14="http://schemas.microsoft.com/office/powerpoint/2010/main">
    <p:wipe dir="d"/>
  </p:transition>
  <p:txStyles>
    <p:titleStyle>
      <a:lvl1pPr algn="ctr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+mj-lt"/>
          <a:ea typeface="ヒラギノ角ゴ Pro W3" pitchFamily="-109" charset="-128"/>
          <a:cs typeface="ヒラギノ角ゴ Pro W3" pitchFamily="-109" charset="-128"/>
        </a:defRPr>
      </a:lvl1pPr>
      <a:lvl2pPr algn="ctr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-109" charset="0"/>
          <a:ea typeface="ヒラギノ角ゴ Pro W3" pitchFamily="-109" charset="-128"/>
          <a:cs typeface="ヒラギノ角ゴ Pro W3" pitchFamily="-109" charset="-128"/>
        </a:defRPr>
      </a:lvl2pPr>
      <a:lvl3pPr algn="ctr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-109" charset="0"/>
          <a:ea typeface="ヒラギノ角ゴ Pro W3" pitchFamily="-109" charset="-128"/>
          <a:cs typeface="ヒラギノ角ゴ Pro W3" pitchFamily="-109" charset="-128"/>
        </a:defRPr>
      </a:lvl3pPr>
      <a:lvl4pPr algn="ctr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-109" charset="0"/>
          <a:ea typeface="ヒラギノ角ゴ Pro W3" pitchFamily="-109" charset="-128"/>
          <a:cs typeface="ヒラギノ角ゴ Pro W3" pitchFamily="-109" charset="-128"/>
        </a:defRPr>
      </a:lvl4pPr>
      <a:lvl5pPr algn="ctr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-109" charset="0"/>
          <a:ea typeface="ヒラギノ角ゴ Pro W3" pitchFamily="-109" charset="-128"/>
          <a:cs typeface="ヒラギノ角ゴ Pro W3" pitchFamily="-109" charset="-128"/>
        </a:defRPr>
      </a:lvl5pPr>
      <a:lvl6pPr marL="457200" algn="ctr" rtl="0" fontAlgn="base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-109" charset="0"/>
        </a:defRPr>
      </a:lvl6pPr>
      <a:lvl7pPr marL="914400" algn="ctr" rtl="0" fontAlgn="base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-109" charset="0"/>
        </a:defRPr>
      </a:lvl7pPr>
      <a:lvl8pPr marL="1371600" algn="ctr" rtl="0" fontAlgn="base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-109" charset="0"/>
        </a:defRPr>
      </a:lvl8pPr>
      <a:lvl9pPr marL="1828800" algn="ctr" rtl="0" fontAlgn="base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-109" charset="0"/>
        </a:defRPr>
      </a:lvl9pPr>
    </p:titleStyle>
    <p:bodyStyle>
      <a:lvl1pPr marL="282575" indent="-282575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chemeClr val="bg1"/>
        </a:buClr>
        <a:buFont typeface="Wingdings" pitchFamily="-109" charset="2"/>
        <a:defRPr sz="2800">
          <a:solidFill>
            <a:schemeClr val="tx1"/>
          </a:solidFill>
          <a:latin typeface="+mn-lt"/>
          <a:ea typeface="ヒラギノ角ゴ Pro W3" pitchFamily="-109" charset="-128"/>
          <a:cs typeface="ヒラギノ角ゴ Pro W3" pitchFamily="-109" charset="-128"/>
        </a:defRPr>
      </a:lvl1pPr>
      <a:lvl2pPr marL="636588" indent="-239713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Font typeface="Times" pitchFamily="-109" charset="0"/>
        <a:buChar char="•"/>
        <a:defRPr sz="2400">
          <a:solidFill>
            <a:schemeClr val="tx1"/>
          </a:solidFill>
          <a:latin typeface="+mn-lt"/>
          <a:ea typeface="ヒラギノ角ゴ Pro W3" pitchFamily="-109" charset="-128"/>
        </a:defRPr>
      </a:lvl2pPr>
      <a:lvl3pPr marL="917575" indent="-166688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ヒラギノ角ゴ Pro W3" pitchFamily="-109" charset="-128"/>
        </a:defRPr>
      </a:lvl3pPr>
      <a:lvl4pPr marL="1255713" indent="-223838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ヒラギノ角ゴ Pro W3" pitchFamily="-109" charset="-128"/>
        </a:defRPr>
      </a:lvl4pPr>
      <a:lvl5pPr marL="1593850" indent="-223838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ヒラギノ角ゴ Pro W3" pitchFamily="-109" charset="-128"/>
        </a:defRPr>
      </a:lvl5pPr>
      <a:lvl6pPr marL="2051050" indent="-223838" algn="l" rtl="0" fontAlgn="base">
        <a:lnSpc>
          <a:spcPct val="85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ヒラギノ角ゴ Pro W3" pitchFamily="-109" charset="-128"/>
        </a:defRPr>
      </a:lvl6pPr>
      <a:lvl7pPr marL="2508250" indent="-223838" algn="l" rtl="0" fontAlgn="base">
        <a:lnSpc>
          <a:spcPct val="85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ヒラギノ角ゴ Pro W3" pitchFamily="-109" charset="-128"/>
        </a:defRPr>
      </a:lvl7pPr>
      <a:lvl8pPr marL="2965450" indent="-223838" algn="l" rtl="0" fontAlgn="base">
        <a:lnSpc>
          <a:spcPct val="85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ヒラギノ角ゴ Pro W3" pitchFamily="-109" charset="-128"/>
        </a:defRPr>
      </a:lvl8pPr>
      <a:lvl9pPr marL="3422650" indent="-223838" algn="l" rtl="0" fontAlgn="base">
        <a:lnSpc>
          <a:spcPct val="85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ヒラギノ角ゴ Pro W3" pitchFamily="-109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0" name="TextBox 1"/>
          <p:cNvSpPr txBox="1">
            <a:spLocks noChangeArrowheads="1"/>
          </p:cNvSpPr>
          <p:nvPr/>
        </p:nvSpPr>
        <p:spPr bwMode="auto">
          <a:xfrm>
            <a:off x="419115" y="4822865"/>
            <a:ext cx="8575675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800">
                <a:solidFill>
                  <a:srgbClr val="666666"/>
                </a:solidFill>
                <a:latin typeface="55 Helvetica Roman" charset="0"/>
                <a:ea typeface="ヒラギノ角ゴ Pro W3" charset="0"/>
                <a:cs typeface="ヒラギノ角ゴ Pro W3" charset="0"/>
              </a:defRPr>
            </a:lvl1pPr>
            <a:lvl2pPr marL="742950" indent="-285750" eaLnBrk="0" hangingPunct="0">
              <a:defRPr sz="800">
                <a:solidFill>
                  <a:srgbClr val="666666"/>
                </a:solidFill>
                <a:latin typeface="55 Helvetica Roman" charset="0"/>
                <a:ea typeface="ヒラギノ角ゴ Pro W3" charset="0"/>
                <a:cs typeface="ヒラギノ角ゴ Pro W3" charset="0"/>
              </a:defRPr>
            </a:lvl2pPr>
            <a:lvl3pPr marL="1143000" indent="-228600" eaLnBrk="0" hangingPunct="0">
              <a:defRPr sz="800">
                <a:solidFill>
                  <a:srgbClr val="666666"/>
                </a:solidFill>
                <a:latin typeface="55 Helvetica Roman" charset="0"/>
                <a:ea typeface="ヒラギノ角ゴ Pro W3" charset="0"/>
                <a:cs typeface="ヒラギノ角ゴ Pro W3" charset="0"/>
              </a:defRPr>
            </a:lvl3pPr>
            <a:lvl4pPr marL="1600200" indent="-228600" eaLnBrk="0" hangingPunct="0">
              <a:defRPr sz="800">
                <a:solidFill>
                  <a:srgbClr val="666666"/>
                </a:solidFill>
                <a:latin typeface="55 Helvetica Roman" charset="0"/>
                <a:ea typeface="ヒラギノ角ゴ Pro W3" charset="0"/>
                <a:cs typeface="ヒラギノ角ゴ Pro W3" charset="0"/>
              </a:defRPr>
            </a:lvl4pPr>
            <a:lvl5pPr marL="2057400" indent="-228600" eaLnBrk="0" hangingPunct="0">
              <a:defRPr sz="800">
                <a:solidFill>
                  <a:srgbClr val="666666"/>
                </a:solidFill>
                <a:latin typeface="55 Helvetica Roman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rgbClr val="666666"/>
                </a:solidFill>
                <a:latin typeface="55 Helvetica Roman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rgbClr val="666666"/>
                </a:solidFill>
                <a:latin typeface="55 Helvetica Roman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rgbClr val="666666"/>
                </a:solidFill>
                <a:latin typeface="55 Helvetica Roman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rgbClr val="666666"/>
                </a:solidFill>
                <a:latin typeface="55 Helvetica Roman" charset="0"/>
                <a:ea typeface="ヒラギノ角ゴ Pro W3" charset="0"/>
                <a:cs typeface="ヒラギノ角ゴ Pro W3" charset="0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sz="2800" dirty="0" smtClean="0">
                <a:solidFill>
                  <a:schemeClr val="tx1"/>
                </a:solidFill>
              </a:rPr>
              <a:t>Climate Data </a:t>
            </a:r>
            <a:r>
              <a:rPr lang="en-US" sz="2800" dirty="0" smtClean="0">
                <a:solidFill>
                  <a:schemeClr val="tx1"/>
                </a:solidFill>
              </a:rPr>
              <a:t>Analysis-as-a-Service (</a:t>
            </a:r>
            <a:r>
              <a:rPr lang="en-US" sz="2800" dirty="0" err="1" smtClean="0">
                <a:solidFill>
                  <a:schemeClr val="tx1"/>
                </a:solidFill>
              </a:rPr>
              <a:t>Aaas</a:t>
            </a:r>
            <a:r>
              <a:rPr lang="en-US" sz="2800" dirty="0" smtClean="0">
                <a:solidFill>
                  <a:schemeClr val="tx1"/>
                </a:solidFill>
              </a:rPr>
              <a:t>)</a:t>
            </a:r>
            <a:endParaRPr lang="en-US" sz="2800" dirty="0" smtClean="0">
              <a:solidFill>
                <a:schemeClr val="tx1"/>
              </a:solidFill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 smtClean="0">
                <a:solidFill>
                  <a:schemeClr val="tx1"/>
                </a:solidFill>
              </a:rPr>
              <a:t>Serving ESGF CWT and NASA CDS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 smtClean="0">
                <a:solidFill>
                  <a:schemeClr val="tx1"/>
                </a:solidFill>
              </a:rPr>
              <a:t>Thomas Maxwell, Charles Doutriaux, Dan Duffy, Mark </a:t>
            </a:r>
            <a:r>
              <a:rPr lang="en-US" sz="2000" dirty="0" err="1" smtClean="0">
                <a:solidFill>
                  <a:schemeClr val="tx1"/>
                </a:solidFill>
              </a:rPr>
              <a:t>McInerney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>
    <p:wipe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WPS Variable Specification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5000" y="1363662"/>
            <a:ext cx="8509000" cy="5494337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</a:rPr>
              <a:t>v</a:t>
            </a:r>
            <a:r>
              <a:rPr lang="en-US" dirty="0" smtClean="0">
                <a:solidFill>
                  <a:srgbClr val="000090"/>
                </a:solidFill>
              </a:rPr>
              <a:t>ariable = [</a:t>
            </a:r>
            <a:endParaRPr lang="en-US" dirty="0">
              <a:solidFill>
                <a:srgbClr val="000090"/>
              </a:solidFill>
            </a:endParaRPr>
          </a:p>
          <a:p>
            <a:r>
              <a:rPr lang="en-US" dirty="0" smtClean="0">
                <a:solidFill>
                  <a:srgbClr val="000090"/>
                </a:solidFill>
              </a:rPr>
              <a:t>    {      </a:t>
            </a:r>
          </a:p>
          <a:p>
            <a:r>
              <a:rPr lang="en-US" dirty="0">
                <a:solidFill>
                  <a:srgbClr val="000090"/>
                </a:solidFill>
              </a:rPr>
              <a:t>	</a:t>
            </a:r>
            <a:r>
              <a:rPr lang="en-US" dirty="0" smtClean="0">
                <a:solidFill>
                  <a:srgbClr val="000090"/>
                </a:solidFill>
              </a:rPr>
              <a:t>"</a:t>
            </a:r>
            <a:r>
              <a:rPr lang="en-US" dirty="0" err="1">
                <a:solidFill>
                  <a:srgbClr val="000090"/>
                </a:solidFill>
              </a:rPr>
              <a:t>dset</a:t>
            </a:r>
            <a:r>
              <a:rPr lang="en-US" dirty="0">
                <a:solidFill>
                  <a:srgbClr val="000090"/>
                </a:solidFill>
              </a:rPr>
              <a:t>"</a:t>
            </a:r>
            <a:r>
              <a:rPr lang="en-US" dirty="0" smtClean="0">
                <a:solidFill>
                  <a:srgbClr val="000090"/>
                </a:solidFill>
              </a:rPr>
              <a:t>: "</a:t>
            </a:r>
            <a:r>
              <a:rPr lang="en-US" dirty="0">
                <a:solidFill>
                  <a:srgbClr val="000090"/>
                </a:solidFill>
              </a:rPr>
              <a:t>MERRA/</a:t>
            </a:r>
            <a:r>
              <a:rPr lang="en-US" dirty="0" err="1">
                <a:solidFill>
                  <a:srgbClr val="000090"/>
                </a:solidFill>
              </a:rPr>
              <a:t>mon</a:t>
            </a:r>
            <a:r>
              <a:rPr lang="en-US" dirty="0">
                <a:solidFill>
                  <a:srgbClr val="000090"/>
                </a:solidFill>
              </a:rPr>
              <a:t>/atmos"</a:t>
            </a:r>
            <a:r>
              <a:rPr lang="en-US" dirty="0" smtClean="0">
                <a:solidFill>
                  <a:srgbClr val="000090"/>
                </a:solidFill>
              </a:rPr>
              <a:t>, 	</a:t>
            </a:r>
          </a:p>
          <a:p>
            <a:r>
              <a:rPr lang="en-US" dirty="0">
                <a:solidFill>
                  <a:srgbClr val="000090"/>
                </a:solidFill>
              </a:rPr>
              <a:t>	</a:t>
            </a:r>
            <a:r>
              <a:rPr lang="en-US" dirty="0" smtClean="0">
                <a:solidFill>
                  <a:srgbClr val="000090"/>
                </a:solidFill>
              </a:rPr>
              <a:t>"</a:t>
            </a:r>
            <a:r>
              <a:rPr lang="en-US" dirty="0">
                <a:solidFill>
                  <a:srgbClr val="000090"/>
                </a:solidFill>
              </a:rPr>
              <a:t>id"</a:t>
            </a:r>
            <a:r>
              <a:rPr lang="en-US" dirty="0" smtClean="0">
                <a:solidFill>
                  <a:srgbClr val="000090"/>
                </a:solidFill>
              </a:rPr>
              <a:t>:  "</a:t>
            </a:r>
            <a:r>
              <a:rPr lang="en-US" dirty="0">
                <a:solidFill>
                  <a:srgbClr val="000090"/>
                </a:solidFill>
              </a:rPr>
              <a:t>v0:hur"</a:t>
            </a:r>
            <a:r>
              <a:rPr lang="en-US" dirty="0" smtClean="0">
                <a:solidFill>
                  <a:srgbClr val="000090"/>
                </a:solidFill>
              </a:rPr>
              <a:t>, </a:t>
            </a:r>
          </a:p>
          <a:p>
            <a:r>
              <a:rPr lang="en-US" dirty="0">
                <a:solidFill>
                  <a:srgbClr val="000090"/>
                </a:solidFill>
              </a:rPr>
              <a:t>	</a:t>
            </a:r>
            <a:r>
              <a:rPr lang="en-US" dirty="0" smtClean="0">
                <a:solidFill>
                  <a:srgbClr val="000090"/>
                </a:solidFill>
              </a:rPr>
              <a:t>"</a:t>
            </a:r>
            <a:r>
              <a:rPr lang="en-US" dirty="0">
                <a:solidFill>
                  <a:srgbClr val="000090"/>
                </a:solidFill>
              </a:rPr>
              <a:t>domain"</a:t>
            </a:r>
            <a:r>
              <a:rPr lang="en-US" dirty="0" smtClean="0">
                <a:solidFill>
                  <a:srgbClr val="000090"/>
                </a:solidFill>
              </a:rPr>
              <a:t>:  "d0” </a:t>
            </a:r>
          </a:p>
          <a:p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   }</a:t>
            </a:r>
            <a:r>
              <a:rPr lang="en-US" dirty="0">
                <a:solidFill>
                  <a:srgbClr val="000090"/>
                </a:solidFill>
              </a:rPr>
              <a:t>,</a:t>
            </a:r>
          </a:p>
          <a:p>
            <a:r>
              <a:rPr lang="en-US" dirty="0" smtClean="0">
                <a:solidFill>
                  <a:srgbClr val="000090"/>
                </a:solidFill>
              </a:rPr>
              <a:t>    {      </a:t>
            </a:r>
          </a:p>
          <a:p>
            <a:r>
              <a:rPr lang="en-US" dirty="0">
                <a:solidFill>
                  <a:srgbClr val="000090"/>
                </a:solidFill>
              </a:rPr>
              <a:t>	</a:t>
            </a:r>
            <a:r>
              <a:rPr lang="en-US" dirty="0" smtClean="0">
                <a:solidFill>
                  <a:srgbClr val="000090"/>
                </a:solidFill>
              </a:rPr>
              <a:t>"</a:t>
            </a:r>
            <a:r>
              <a:rPr lang="en-US" dirty="0" err="1">
                <a:solidFill>
                  <a:srgbClr val="000090"/>
                </a:solidFill>
              </a:rPr>
              <a:t>url</a:t>
            </a:r>
            <a:r>
              <a:rPr lang="en-US" dirty="0">
                <a:solidFill>
                  <a:srgbClr val="000090"/>
                </a:solidFill>
              </a:rPr>
              <a:t>"</a:t>
            </a:r>
            <a:r>
              <a:rPr lang="en-US" dirty="0" smtClean="0">
                <a:solidFill>
                  <a:srgbClr val="000090"/>
                </a:solidFill>
              </a:rPr>
              <a:t>: "</a:t>
            </a:r>
            <a:r>
              <a:rPr lang="en-US" sz="2400" dirty="0">
                <a:solidFill>
                  <a:srgbClr val="000090"/>
                </a:solidFill>
              </a:rPr>
              <a:t>http://</a:t>
            </a:r>
            <a:r>
              <a:rPr lang="en-US" sz="2400" dirty="0" err="1" smtClean="0">
                <a:solidFill>
                  <a:srgbClr val="000090"/>
                </a:solidFill>
              </a:rPr>
              <a:t>ds.nccs.nasa.gov</a:t>
            </a:r>
            <a:r>
              <a:rPr lang="en-US" sz="2400" dirty="0" smtClean="0">
                <a:solidFill>
                  <a:srgbClr val="000090"/>
                </a:solidFill>
              </a:rPr>
              <a:t>…/</a:t>
            </a:r>
            <a:r>
              <a:rPr lang="en-US" sz="2400" dirty="0">
                <a:solidFill>
                  <a:srgbClr val="000090"/>
                </a:solidFill>
              </a:rPr>
              <a:t>MERRA/</a:t>
            </a:r>
            <a:r>
              <a:rPr lang="en-US" sz="2400" dirty="0" err="1">
                <a:solidFill>
                  <a:srgbClr val="000090"/>
                </a:solidFill>
              </a:rPr>
              <a:t>mon</a:t>
            </a:r>
            <a:r>
              <a:rPr lang="en-US" sz="2400" dirty="0">
                <a:solidFill>
                  <a:srgbClr val="000090"/>
                </a:solidFill>
              </a:rPr>
              <a:t>/atmos</a:t>
            </a:r>
            <a:r>
              <a:rPr lang="en-US" dirty="0">
                <a:solidFill>
                  <a:srgbClr val="000090"/>
                </a:solidFill>
              </a:rPr>
              <a:t>"</a:t>
            </a:r>
            <a:r>
              <a:rPr lang="en-US" dirty="0" smtClean="0">
                <a:solidFill>
                  <a:srgbClr val="000090"/>
                </a:solidFill>
              </a:rPr>
              <a:t>, </a:t>
            </a:r>
          </a:p>
          <a:p>
            <a:r>
              <a:rPr lang="en-US" dirty="0" smtClean="0">
                <a:solidFill>
                  <a:srgbClr val="000090"/>
                </a:solidFill>
              </a:rPr>
              <a:t>	"</a:t>
            </a:r>
            <a:r>
              <a:rPr lang="en-US" dirty="0">
                <a:solidFill>
                  <a:srgbClr val="000090"/>
                </a:solidFill>
              </a:rPr>
              <a:t>id"</a:t>
            </a:r>
            <a:r>
              <a:rPr lang="en-US" dirty="0" smtClean="0">
                <a:solidFill>
                  <a:srgbClr val="000090"/>
                </a:solidFill>
              </a:rPr>
              <a:t>:  "</a:t>
            </a:r>
            <a:r>
              <a:rPr lang="en-US" dirty="0">
                <a:solidFill>
                  <a:srgbClr val="000090"/>
                </a:solidFill>
              </a:rPr>
              <a:t>v1:clt"</a:t>
            </a:r>
            <a:r>
              <a:rPr lang="en-US" dirty="0" smtClean="0">
                <a:solidFill>
                  <a:srgbClr val="000090"/>
                </a:solidFill>
              </a:rPr>
              <a:t>, </a:t>
            </a:r>
          </a:p>
          <a:p>
            <a:r>
              <a:rPr lang="en-US" dirty="0">
                <a:solidFill>
                  <a:srgbClr val="000090"/>
                </a:solidFill>
              </a:rPr>
              <a:t>	</a:t>
            </a:r>
            <a:r>
              <a:rPr lang="en-US" dirty="0" smtClean="0">
                <a:solidFill>
                  <a:srgbClr val="000090"/>
                </a:solidFill>
              </a:rPr>
              <a:t>"</a:t>
            </a:r>
            <a:r>
              <a:rPr lang="en-US" dirty="0">
                <a:solidFill>
                  <a:srgbClr val="000090"/>
                </a:solidFill>
              </a:rPr>
              <a:t>domain"</a:t>
            </a:r>
            <a:r>
              <a:rPr lang="en-US" dirty="0" smtClean="0">
                <a:solidFill>
                  <a:srgbClr val="000090"/>
                </a:solidFill>
              </a:rPr>
              <a:t>:  "d1” </a:t>
            </a:r>
          </a:p>
          <a:p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   }</a:t>
            </a:r>
            <a:endParaRPr lang="en-US" dirty="0">
              <a:solidFill>
                <a:srgbClr val="000090"/>
              </a:solidFill>
            </a:endParaRPr>
          </a:p>
          <a:p>
            <a:r>
              <a:rPr lang="en-US" dirty="0">
                <a:solidFill>
                  <a:srgbClr val="00009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26526718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WPS Domain Specification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899" y="1282700"/>
            <a:ext cx="8674101" cy="5460999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solidFill>
                  <a:srgbClr val="000090"/>
                </a:solidFill>
              </a:rPr>
              <a:t>domain = [</a:t>
            </a:r>
            <a:endParaRPr lang="en-US" dirty="0">
              <a:solidFill>
                <a:srgbClr val="000090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000090"/>
                </a:solidFill>
              </a:rPr>
              <a:t>     {  "</a:t>
            </a:r>
            <a:r>
              <a:rPr lang="en-US" dirty="0">
                <a:solidFill>
                  <a:srgbClr val="000090"/>
                </a:solidFill>
              </a:rPr>
              <a:t>id"</a:t>
            </a:r>
            <a:r>
              <a:rPr lang="en-US" dirty="0" smtClean="0">
                <a:solidFill>
                  <a:srgbClr val="000090"/>
                </a:solidFill>
              </a:rPr>
              <a:t>: "</a:t>
            </a:r>
            <a:r>
              <a:rPr lang="en-US" dirty="0">
                <a:solidFill>
                  <a:srgbClr val="000090"/>
                </a:solidFill>
              </a:rPr>
              <a:t>d0"</a:t>
            </a:r>
            <a:r>
              <a:rPr lang="en-US" dirty="0" smtClean="0">
                <a:solidFill>
                  <a:srgbClr val="000090"/>
                </a:solidFill>
              </a:rPr>
              <a:t>,</a:t>
            </a:r>
          </a:p>
          <a:p>
            <a:r>
              <a:rPr lang="en-US" dirty="0" smtClean="0">
                <a:solidFill>
                  <a:srgbClr val="000090"/>
                </a:solidFill>
              </a:rPr>
              <a:t>        "</a:t>
            </a:r>
            <a:r>
              <a:rPr lang="en-US" dirty="0">
                <a:solidFill>
                  <a:srgbClr val="000090"/>
                </a:solidFill>
              </a:rPr>
              <a:t>longitude"</a:t>
            </a:r>
            <a:r>
              <a:rPr lang="en-US" dirty="0" smtClean="0">
                <a:solidFill>
                  <a:srgbClr val="000090"/>
                </a:solidFill>
              </a:rPr>
              <a:t>: [ ‐</a:t>
            </a:r>
            <a:r>
              <a:rPr lang="en-US" dirty="0">
                <a:solidFill>
                  <a:srgbClr val="000090"/>
                </a:solidFill>
              </a:rPr>
              <a:t>104.7</a:t>
            </a:r>
            <a:r>
              <a:rPr lang="en-US" dirty="0" smtClean="0">
                <a:solidFill>
                  <a:srgbClr val="000090"/>
                </a:solidFill>
              </a:rPr>
              <a:t>,‐50.6 ],</a:t>
            </a:r>
          </a:p>
          <a:p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       "</a:t>
            </a:r>
            <a:r>
              <a:rPr lang="en-US" dirty="0">
                <a:solidFill>
                  <a:srgbClr val="000090"/>
                </a:solidFill>
              </a:rPr>
              <a:t>latitude"</a:t>
            </a:r>
            <a:r>
              <a:rPr lang="en-US" dirty="0" smtClean="0">
                <a:solidFill>
                  <a:srgbClr val="000090"/>
                </a:solidFill>
              </a:rPr>
              <a:t>: </a:t>
            </a:r>
            <a:r>
              <a:rPr lang="en-US" sz="2400" dirty="0">
                <a:solidFill>
                  <a:srgbClr val="000090"/>
                </a:solidFill>
              </a:rPr>
              <a:t>{ "start"</a:t>
            </a:r>
            <a:r>
              <a:rPr lang="en-US" sz="2400" dirty="0" smtClean="0">
                <a:solidFill>
                  <a:srgbClr val="000090"/>
                </a:solidFill>
              </a:rPr>
              <a:t>: 0.0, </a:t>
            </a:r>
            <a:r>
              <a:rPr lang="en-US" sz="2400" dirty="0">
                <a:solidFill>
                  <a:srgbClr val="000090"/>
                </a:solidFill>
              </a:rPr>
              <a:t>"end"</a:t>
            </a:r>
            <a:r>
              <a:rPr lang="en-US" sz="2400" dirty="0" smtClean="0">
                <a:solidFill>
                  <a:srgbClr val="000090"/>
                </a:solidFill>
              </a:rPr>
              <a:t>:45.0, </a:t>
            </a:r>
            <a:r>
              <a:rPr lang="en-US" sz="2400" dirty="0">
                <a:solidFill>
                  <a:srgbClr val="000090"/>
                </a:solidFill>
              </a:rPr>
              <a:t>"system": </a:t>
            </a:r>
            <a:r>
              <a:rPr lang="en-US" sz="2400" dirty="0" smtClean="0">
                <a:solidFill>
                  <a:srgbClr val="000090"/>
                </a:solidFill>
              </a:rPr>
              <a:t>”values” }</a:t>
            </a:r>
            <a:r>
              <a:rPr lang="en-US" dirty="0" smtClean="0">
                <a:solidFill>
                  <a:srgbClr val="000090"/>
                </a:solidFill>
              </a:rPr>
              <a:t>,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rgbClr val="000090"/>
                </a:solidFill>
              </a:rPr>
              <a:t>     },</a:t>
            </a:r>
            <a:endParaRPr lang="en-US" dirty="0">
              <a:solidFill>
                <a:srgbClr val="000090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000090"/>
                </a:solidFill>
              </a:rPr>
              <a:t>     {  "</a:t>
            </a:r>
            <a:r>
              <a:rPr lang="en-US" dirty="0">
                <a:solidFill>
                  <a:srgbClr val="000090"/>
                </a:solidFill>
              </a:rPr>
              <a:t>id"</a:t>
            </a:r>
            <a:r>
              <a:rPr lang="en-US" dirty="0" smtClean="0">
                <a:solidFill>
                  <a:srgbClr val="000090"/>
                </a:solidFill>
              </a:rPr>
              <a:t>: "</a:t>
            </a:r>
            <a:r>
              <a:rPr lang="en-US" dirty="0">
                <a:solidFill>
                  <a:srgbClr val="000090"/>
                </a:solidFill>
              </a:rPr>
              <a:t>d1"</a:t>
            </a:r>
            <a:r>
              <a:rPr lang="en-US" dirty="0" smtClean="0">
                <a:solidFill>
                  <a:srgbClr val="000090"/>
                </a:solidFill>
              </a:rPr>
              <a:t>,</a:t>
            </a:r>
          </a:p>
          <a:p>
            <a:r>
              <a:rPr lang="en-US" dirty="0" smtClean="0">
                <a:solidFill>
                  <a:srgbClr val="000090"/>
                </a:solidFill>
              </a:rPr>
              <a:t>        "</a:t>
            </a:r>
            <a:r>
              <a:rPr lang="en-US" dirty="0">
                <a:solidFill>
                  <a:srgbClr val="000090"/>
                </a:solidFill>
              </a:rPr>
              <a:t>lon"</a:t>
            </a:r>
            <a:r>
              <a:rPr lang="en-US" dirty="0" smtClean="0">
                <a:solidFill>
                  <a:srgbClr val="000090"/>
                </a:solidFill>
              </a:rPr>
              <a:t>: 50.2,</a:t>
            </a:r>
          </a:p>
          <a:p>
            <a:r>
              <a:rPr lang="en-US" dirty="0" smtClean="0">
                <a:solidFill>
                  <a:srgbClr val="000090"/>
                </a:solidFill>
              </a:rPr>
              <a:t>        "</a:t>
            </a:r>
            <a:r>
              <a:rPr lang="en-US" dirty="0">
                <a:solidFill>
                  <a:srgbClr val="000090"/>
                </a:solidFill>
              </a:rPr>
              <a:t>level"</a:t>
            </a:r>
            <a:r>
              <a:rPr lang="en-US" dirty="0" smtClean="0">
                <a:solidFill>
                  <a:srgbClr val="000090"/>
                </a:solidFill>
              </a:rPr>
              <a:t>: { "</a:t>
            </a:r>
            <a:r>
              <a:rPr lang="en-US" dirty="0">
                <a:solidFill>
                  <a:srgbClr val="000090"/>
                </a:solidFill>
              </a:rPr>
              <a:t>start":0</a:t>
            </a:r>
            <a:r>
              <a:rPr lang="en-US" dirty="0" smtClean="0">
                <a:solidFill>
                  <a:srgbClr val="000090"/>
                </a:solidFill>
              </a:rPr>
              <a:t>, "</a:t>
            </a:r>
            <a:r>
              <a:rPr lang="en-US" dirty="0">
                <a:solidFill>
                  <a:srgbClr val="000090"/>
                </a:solidFill>
              </a:rPr>
              <a:t>end":1</a:t>
            </a:r>
            <a:r>
              <a:rPr lang="en-US" dirty="0" smtClean="0">
                <a:solidFill>
                  <a:srgbClr val="000090"/>
                </a:solidFill>
              </a:rPr>
              <a:t>, "</a:t>
            </a:r>
            <a:r>
              <a:rPr lang="en-US" dirty="0">
                <a:solidFill>
                  <a:srgbClr val="000090"/>
                </a:solidFill>
              </a:rPr>
              <a:t>system"</a:t>
            </a:r>
            <a:r>
              <a:rPr lang="en-US" dirty="0" smtClean="0">
                <a:solidFill>
                  <a:srgbClr val="000090"/>
                </a:solidFill>
              </a:rPr>
              <a:t>: "indices” }</a:t>
            </a:r>
          </a:p>
          <a:p>
            <a:r>
              <a:rPr lang="en-US" dirty="0" smtClean="0">
                <a:solidFill>
                  <a:srgbClr val="000090"/>
                </a:solidFill>
              </a:rPr>
              <a:t>        "</a:t>
            </a:r>
            <a:r>
              <a:rPr lang="en-US" dirty="0">
                <a:solidFill>
                  <a:srgbClr val="000090"/>
                </a:solidFill>
              </a:rPr>
              <a:t>time"</a:t>
            </a:r>
            <a:r>
              <a:rPr lang="en-US" dirty="0" smtClean="0">
                <a:solidFill>
                  <a:srgbClr val="000090"/>
                </a:solidFill>
              </a:rPr>
              <a:t>: "2010‐01‐</a:t>
            </a:r>
            <a:r>
              <a:rPr lang="en-US" dirty="0">
                <a:solidFill>
                  <a:srgbClr val="000090"/>
                </a:solidFill>
              </a:rPr>
              <a:t>16T12:00:</a:t>
            </a:r>
            <a:r>
              <a:rPr lang="en-US" dirty="0" smtClean="0">
                <a:solidFill>
                  <a:srgbClr val="000090"/>
                </a:solidFill>
              </a:rPr>
              <a:t>00” </a:t>
            </a:r>
          </a:p>
          <a:p>
            <a:r>
              <a:rPr lang="en-US" dirty="0" smtClean="0">
                <a:solidFill>
                  <a:srgbClr val="000090"/>
                </a:solidFill>
              </a:rPr>
              <a:t>      }</a:t>
            </a:r>
            <a:endParaRPr lang="en-US" dirty="0">
              <a:solidFill>
                <a:srgbClr val="000090"/>
              </a:solidFill>
            </a:endParaRPr>
          </a:p>
          <a:p>
            <a:r>
              <a:rPr lang="en-US" dirty="0" smtClean="0">
                <a:solidFill>
                  <a:srgbClr val="000090"/>
                </a:solidFill>
              </a:rPr>
              <a:t>  ]   </a:t>
            </a:r>
            <a:endParaRPr lang="en-US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894510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WPS </a:t>
            </a:r>
            <a:r>
              <a:rPr lang="en-US" dirty="0" smtClean="0"/>
              <a:t>Operation </a:t>
            </a:r>
            <a:r>
              <a:rPr lang="en-US" dirty="0"/>
              <a:t>Specification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701" y="1663699"/>
            <a:ext cx="8623299" cy="4576763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rgbClr val="000090"/>
                </a:solidFill>
              </a:rPr>
              <a:t>Operation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=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[</a:t>
            </a:r>
            <a:endParaRPr lang="en-US" dirty="0">
              <a:solidFill>
                <a:srgbClr val="000090"/>
              </a:solidFill>
            </a:endParaRP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   "</a:t>
            </a:r>
            <a:r>
              <a:rPr lang="en-US" dirty="0" err="1" smtClean="0">
                <a:solidFill>
                  <a:srgbClr val="000090"/>
                </a:solidFill>
              </a:rPr>
              <a:t>CDAT.departures</a:t>
            </a:r>
            <a:r>
              <a:rPr lang="en-US" dirty="0" smtClean="0">
                <a:solidFill>
                  <a:srgbClr val="000090"/>
                </a:solidFill>
              </a:rPr>
              <a:t>( </a:t>
            </a:r>
            <a:r>
              <a:rPr lang="en-US" sz="2400" dirty="0" smtClean="0">
                <a:solidFill>
                  <a:srgbClr val="000090"/>
                </a:solidFill>
              </a:rPr>
              <a:t>v0, </a:t>
            </a:r>
            <a:r>
              <a:rPr lang="en-US" sz="2400" dirty="0" err="1" smtClean="0">
                <a:solidFill>
                  <a:srgbClr val="000090"/>
                </a:solidFill>
              </a:rPr>
              <a:t>slice:t</a:t>
            </a:r>
            <a:r>
              <a:rPr lang="en-US" sz="2400" dirty="0" smtClean="0">
                <a:solidFill>
                  <a:srgbClr val="000090"/>
                </a:solidFill>
              </a:rPr>
              <a:t>, domain:d2 </a:t>
            </a:r>
            <a:r>
              <a:rPr lang="en-US" dirty="0" smtClean="0">
                <a:solidFill>
                  <a:srgbClr val="000090"/>
                </a:solidFill>
              </a:rPr>
              <a:t>)</a:t>
            </a:r>
            <a:r>
              <a:rPr lang="en-US" dirty="0">
                <a:solidFill>
                  <a:srgbClr val="000090"/>
                </a:solidFill>
              </a:rPr>
              <a:t>",</a:t>
            </a: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   “</a:t>
            </a:r>
            <a:r>
              <a:rPr lang="en-US" dirty="0" err="1">
                <a:solidFill>
                  <a:srgbClr val="000090"/>
                </a:solidFill>
              </a:rPr>
              <a:t>CDAT</a:t>
            </a:r>
            <a:r>
              <a:rPr lang="en-US" dirty="0" err="1" smtClean="0">
                <a:solidFill>
                  <a:srgbClr val="000090"/>
                </a:solidFill>
              </a:rPr>
              <a:t>.climatology</a:t>
            </a:r>
            <a:r>
              <a:rPr lang="en-US" dirty="0" smtClean="0">
                <a:solidFill>
                  <a:srgbClr val="000090"/>
                </a:solidFill>
              </a:rPr>
              <a:t>(</a:t>
            </a:r>
            <a:r>
              <a:rPr lang="en-US" sz="2400" dirty="0" smtClean="0">
                <a:solidFill>
                  <a:srgbClr val="000090"/>
                </a:solidFill>
              </a:rPr>
              <a:t>$</a:t>
            </a:r>
            <a:r>
              <a:rPr lang="en-US" sz="2400" dirty="0">
                <a:solidFill>
                  <a:srgbClr val="000090"/>
                </a:solidFill>
              </a:rPr>
              <a:t>1</a:t>
            </a:r>
            <a:r>
              <a:rPr lang="en-US" sz="2400" dirty="0" smtClean="0">
                <a:solidFill>
                  <a:srgbClr val="000090"/>
                </a:solidFill>
              </a:rPr>
              <a:t>, </a:t>
            </a:r>
            <a:r>
              <a:rPr lang="en-US" sz="2400" dirty="0" err="1" smtClean="0">
                <a:solidFill>
                  <a:srgbClr val="000090"/>
                </a:solidFill>
              </a:rPr>
              <a:t>slice:t</a:t>
            </a:r>
            <a:r>
              <a:rPr lang="en-US" sz="2400" dirty="0" smtClean="0">
                <a:solidFill>
                  <a:srgbClr val="000090"/>
                </a:solidFill>
              </a:rPr>
              <a:t>, bounds: </a:t>
            </a:r>
            <a:r>
              <a:rPr lang="en-US" sz="2400" dirty="0" err="1" smtClean="0">
                <a:solidFill>
                  <a:srgbClr val="000090"/>
                </a:solidFill>
              </a:rPr>
              <a:t>annualcycle</a:t>
            </a:r>
            <a:r>
              <a:rPr lang="en-US" dirty="0" smtClean="0">
                <a:solidFill>
                  <a:srgbClr val="000090"/>
                </a:solidFill>
              </a:rPr>
              <a:t>)</a:t>
            </a:r>
            <a:r>
              <a:rPr lang="en-US" dirty="0">
                <a:solidFill>
                  <a:srgbClr val="000090"/>
                </a:solidFill>
              </a:rPr>
              <a:t>",</a:t>
            </a: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   “</a:t>
            </a:r>
            <a:r>
              <a:rPr lang="en-US" dirty="0" err="1">
                <a:solidFill>
                  <a:srgbClr val="000090"/>
                </a:solidFill>
              </a:rPr>
              <a:t>CDAS</a:t>
            </a:r>
            <a:r>
              <a:rPr lang="en-US" dirty="0" err="1" smtClean="0">
                <a:solidFill>
                  <a:srgbClr val="000090"/>
                </a:solidFill>
              </a:rPr>
              <a:t>.value</a:t>
            </a:r>
            <a:r>
              <a:rPr lang="en-US" dirty="0" smtClean="0">
                <a:solidFill>
                  <a:srgbClr val="000090"/>
                </a:solidFill>
              </a:rPr>
              <a:t>( </a:t>
            </a:r>
            <a:r>
              <a:rPr lang="en-US" sz="2400" dirty="0" smtClean="0">
                <a:solidFill>
                  <a:srgbClr val="000090"/>
                </a:solidFill>
              </a:rPr>
              <a:t>v0</a:t>
            </a:r>
            <a:r>
              <a:rPr lang="en-US" sz="2400" dirty="0">
                <a:solidFill>
                  <a:srgbClr val="000090"/>
                </a:solidFill>
              </a:rPr>
              <a:t>, </a:t>
            </a:r>
            <a:r>
              <a:rPr lang="en-US" sz="2400" dirty="0" smtClean="0">
                <a:solidFill>
                  <a:srgbClr val="000090"/>
                </a:solidFill>
              </a:rPr>
              <a:t>dom:d3  </a:t>
            </a:r>
            <a:r>
              <a:rPr lang="en-US" dirty="0" smtClean="0">
                <a:solidFill>
                  <a:srgbClr val="000090"/>
                </a:solidFill>
              </a:rPr>
              <a:t>)</a:t>
            </a:r>
            <a:r>
              <a:rPr lang="en-US" dirty="0">
                <a:solidFill>
                  <a:srgbClr val="000090"/>
                </a:solidFill>
              </a:rPr>
              <a:t>",</a:t>
            </a: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   “</a:t>
            </a:r>
            <a:r>
              <a:rPr lang="en-US" dirty="0" err="1">
                <a:solidFill>
                  <a:srgbClr val="000090"/>
                </a:solidFill>
              </a:rPr>
              <a:t>CDAT</a:t>
            </a:r>
            <a:r>
              <a:rPr lang="en-US" dirty="0" err="1" smtClean="0">
                <a:solidFill>
                  <a:srgbClr val="000090"/>
                </a:solidFill>
              </a:rPr>
              <a:t>.average</a:t>
            </a:r>
            <a:r>
              <a:rPr lang="en-US" dirty="0" smtClean="0">
                <a:solidFill>
                  <a:srgbClr val="000090"/>
                </a:solidFill>
              </a:rPr>
              <a:t>( </a:t>
            </a:r>
            <a:r>
              <a:rPr lang="en-US" sz="2400" dirty="0" smtClean="0">
                <a:solidFill>
                  <a:srgbClr val="000090"/>
                </a:solidFill>
              </a:rPr>
              <a:t>*, </a:t>
            </a:r>
            <a:r>
              <a:rPr lang="en-US" sz="2400" dirty="0" err="1" smtClean="0">
                <a:solidFill>
                  <a:srgbClr val="000090"/>
                </a:solidFill>
              </a:rPr>
              <a:t>slice:exy</a:t>
            </a:r>
            <a:r>
              <a:rPr lang="en-US" sz="2400" dirty="0" smtClean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)”</a:t>
            </a: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   “</a:t>
            </a:r>
            <a:r>
              <a:rPr lang="en-US" dirty="0" err="1" smtClean="0">
                <a:solidFill>
                  <a:srgbClr val="000090"/>
                </a:solidFill>
              </a:rPr>
              <a:t>CDAS.cache</a:t>
            </a:r>
            <a:r>
              <a:rPr lang="en-US" dirty="0" smtClean="0">
                <a:solidFill>
                  <a:srgbClr val="000090"/>
                </a:solidFill>
              </a:rPr>
              <a:t>( </a:t>
            </a:r>
            <a:r>
              <a:rPr lang="en-US" sz="2400" dirty="0" smtClean="0">
                <a:solidFill>
                  <a:srgbClr val="000090"/>
                </a:solidFill>
              </a:rPr>
              <a:t>v1, dom:d1 </a:t>
            </a:r>
            <a:r>
              <a:rPr lang="en-US" dirty="0" smtClean="0">
                <a:solidFill>
                  <a:srgbClr val="000090"/>
                </a:solidFill>
              </a:rPr>
              <a:t>)”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solidFill>
                  <a:srgbClr val="000090"/>
                </a:solidFill>
              </a:rPr>
              <a:t>    “</a:t>
            </a:r>
            <a:r>
              <a:rPr lang="en-US" dirty="0" err="1" smtClean="0">
                <a:solidFill>
                  <a:srgbClr val="000090"/>
                </a:solidFill>
              </a:rPr>
              <a:t>va:</a:t>
            </a:r>
            <a:r>
              <a:rPr lang="en-US" dirty="0" err="1">
                <a:solidFill>
                  <a:srgbClr val="000090"/>
                </a:solidFill>
              </a:rPr>
              <a:t>CDAT</a:t>
            </a:r>
            <a:r>
              <a:rPr lang="en-US" dirty="0" err="1" smtClean="0">
                <a:solidFill>
                  <a:srgbClr val="000090"/>
                </a:solidFill>
              </a:rPr>
              <a:t>.average</a:t>
            </a:r>
            <a:r>
              <a:rPr lang="en-US" dirty="0" smtClean="0">
                <a:solidFill>
                  <a:srgbClr val="000090"/>
                </a:solidFill>
              </a:rPr>
              <a:t>( </a:t>
            </a:r>
            <a:r>
              <a:rPr lang="en-US" sz="2400" dirty="0" smtClean="0">
                <a:solidFill>
                  <a:srgbClr val="000090"/>
                </a:solidFill>
              </a:rPr>
              <a:t>v0, </a:t>
            </a:r>
            <a:r>
              <a:rPr lang="en-US" sz="2400" dirty="0" err="1" smtClean="0">
                <a:solidFill>
                  <a:srgbClr val="000090"/>
                </a:solidFill>
              </a:rPr>
              <a:t>slice:t</a:t>
            </a:r>
            <a:r>
              <a:rPr lang="en-US" sz="2400" dirty="0" smtClean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)</a:t>
            </a:r>
            <a:r>
              <a:rPr lang="en-US" dirty="0">
                <a:solidFill>
                  <a:srgbClr val="000090"/>
                </a:solidFill>
              </a:rPr>
              <a:t>"</a:t>
            </a:r>
            <a:r>
              <a:rPr lang="en-US" dirty="0" smtClean="0">
                <a:solidFill>
                  <a:srgbClr val="000090"/>
                </a:solidFill>
              </a:rPr>
              <a:t>,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solidFill>
                  <a:srgbClr val="000090"/>
                </a:solidFill>
              </a:rPr>
              <a:t>    “</a:t>
            </a:r>
            <a:r>
              <a:rPr lang="en-US" dirty="0" err="1">
                <a:solidFill>
                  <a:srgbClr val="000090"/>
                </a:solidFill>
              </a:rPr>
              <a:t>CDAT</a:t>
            </a:r>
            <a:r>
              <a:rPr lang="en-US" dirty="0" err="1" smtClean="0">
                <a:solidFill>
                  <a:srgbClr val="000090"/>
                </a:solidFill>
              </a:rPr>
              <a:t>.difference</a:t>
            </a:r>
            <a:r>
              <a:rPr lang="en-US" dirty="0" smtClean="0">
                <a:solidFill>
                  <a:srgbClr val="000090"/>
                </a:solidFill>
              </a:rPr>
              <a:t>( </a:t>
            </a:r>
            <a:r>
              <a:rPr lang="en-US" sz="2400" dirty="0" smtClean="0">
                <a:solidFill>
                  <a:srgbClr val="000090"/>
                </a:solidFill>
              </a:rPr>
              <a:t>v0, </a:t>
            </a:r>
            <a:r>
              <a:rPr lang="en-US" sz="2400" dirty="0" err="1" smtClean="0">
                <a:solidFill>
                  <a:srgbClr val="000090"/>
                </a:solidFill>
              </a:rPr>
              <a:t>va</a:t>
            </a:r>
            <a:r>
              <a:rPr lang="en-US" sz="2400" dirty="0" smtClean="0">
                <a:solidFill>
                  <a:srgbClr val="000090"/>
                </a:solidFill>
              </a:rPr>
              <a:t>, </a:t>
            </a:r>
            <a:r>
              <a:rPr lang="en-US" sz="2400" dirty="0" err="1" smtClean="0">
                <a:solidFill>
                  <a:srgbClr val="000090"/>
                </a:solidFill>
              </a:rPr>
              <a:t>slice:t</a:t>
            </a:r>
            <a:r>
              <a:rPr lang="en-US" sz="2400" dirty="0" smtClean="0">
                <a:solidFill>
                  <a:srgbClr val="000090"/>
                </a:solidFill>
              </a:rPr>
              <a:t> </a:t>
            </a:r>
            <a:r>
              <a:rPr lang="en-US" dirty="0" smtClean="0">
                <a:solidFill>
                  <a:srgbClr val="000090"/>
                </a:solidFill>
              </a:rPr>
              <a:t>)”</a:t>
            </a:r>
            <a:endParaRPr lang="en-US" dirty="0">
              <a:solidFill>
                <a:srgbClr val="000090"/>
              </a:solidFill>
            </a:endParaRPr>
          </a:p>
          <a:p>
            <a:pPr>
              <a:lnSpc>
                <a:spcPct val="110000"/>
              </a:lnSpc>
            </a:pPr>
            <a:r>
              <a:rPr lang="en-US" dirty="0" smtClean="0">
                <a:solidFill>
                  <a:srgbClr val="000090"/>
                </a:solidFill>
              </a:rPr>
              <a:t>]</a:t>
            </a:r>
            <a:endParaRPr lang="en-US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8236602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100" y="2049463"/>
            <a:ext cx="8750299" cy="3614737"/>
          </a:xfrm>
        </p:spPr>
        <p:txBody>
          <a:bodyPr/>
          <a:lstStyle/>
          <a:p>
            <a:pPr marL="457200" indent="-457200">
              <a:lnSpc>
                <a:spcPct val="140000"/>
              </a:lnSpc>
              <a:buClrTx/>
              <a:buFont typeface="Arial"/>
              <a:buChar char="•"/>
            </a:pPr>
            <a:r>
              <a:rPr lang="en-US" sz="2400" dirty="0" smtClean="0"/>
              <a:t>Collaborate with CWT on API and framework development.</a:t>
            </a:r>
          </a:p>
          <a:p>
            <a:pPr marL="457200" indent="-457200">
              <a:lnSpc>
                <a:spcPct val="140000"/>
              </a:lnSpc>
              <a:buClrTx/>
              <a:buFont typeface="Arial"/>
              <a:buChar char="•"/>
            </a:pPr>
            <a:r>
              <a:rPr lang="en-US" sz="2400" dirty="0" smtClean="0"/>
              <a:t>Add new kernel operations.</a:t>
            </a:r>
          </a:p>
          <a:p>
            <a:pPr marL="457200" indent="-457200">
              <a:lnSpc>
                <a:spcPct val="140000"/>
              </a:lnSpc>
              <a:buClrTx/>
              <a:buFont typeface="Arial"/>
              <a:buChar char="•"/>
            </a:pPr>
            <a:r>
              <a:rPr lang="en-US" sz="2400" dirty="0" smtClean="0"/>
              <a:t>Continue development of Domain Manger.</a:t>
            </a:r>
          </a:p>
          <a:p>
            <a:pPr marL="1097280" lvl="2" indent="-457200">
              <a:lnSpc>
                <a:spcPct val="140000"/>
              </a:lnSpc>
              <a:buFont typeface="Arial"/>
              <a:buChar char="•"/>
            </a:pPr>
            <a:r>
              <a:rPr lang="en-US" dirty="0" smtClean="0"/>
              <a:t>Distributed processing.</a:t>
            </a:r>
          </a:p>
          <a:p>
            <a:pPr marL="457200" lvl="1" indent="-457200">
              <a:lnSpc>
                <a:spcPct val="140000"/>
              </a:lnSpc>
              <a:buFont typeface="Arial"/>
              <a:buChar char="•"/>
            </a:pPr>
            <a:r>
              <a:rPr lang="en-US" dirty="0"/>
              <a:t>Continue development of </a:t>
            </a:r>
            <a:r>
              <a:rPr lang="en-US" dirty="0" smtClean="0"/>
              <a:t>Cache </a:t>
            </a:r>
            <a:r>
              <a:rPr lang="en-US" dirty="0"/>
              <a:t>Manger</a:t>
            </a:r>
            <a:r>
              <a:rPr lang="en-US" dirty="0" smtClean="0"/>
              <a:t>.</a:t>
            </a:r>
          </a:p>
          <a:p>
            <a:pPr marL="1097280" lvl="2" indent="-457200">
              <a:lnSpc>
                <a:spcPct val="140000"/>
              </a:lnSpc>
              <a:buFont typeface="Arial"/>
              <a:buChar char="•"/>
            </a:pPr>
            <a:r>
              <a:rPr lang="en-US" dirty="0" smtClean="0"/>
              <a:t>Shared disk vs. shared nothing.</a:t>
            </a:r>
          </a:p>
          <a:p>
            <a:pPr marL="457200" lvl="1" indent="-457200">
              <a:lnSpc>
                <a:spcPct val="140000"/>
              </a:lnSpc>
              <a:buFont typeface="Arial"/>
              <a:buChar char="•"/>
            </a:pPr>
            <a:r>
              <a:rPr lang="en-US" dirty="0" smtClean="0"/>
              <a:t>Server side plotting and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1293363143"/>
      </p:ext>
    </p:extLst>
  </p:cSld>
  <p:clrMapOvr>
    <a:masterClrMapping/>
  </p:clrMapOvr>
  <p:transition xmlns:p14="http://schemas.microsoft.com/office/powerpoint/2010/main">
    <p:wipe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763" y="0"/>
            <a:ext cx="8161337" cy="136207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/>
              <a:t>Climate Data Analytic Services (CDAS)</a:t>
            </a:r>
            <a:br>
              <a:rPr lang="en-US" dirty="0" smtClean="0"/>
            </a:br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6313" y="1909763"/>
            <a:ext cx="7845425" cy="4787900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ClrTx/>
              <a:buFont typeface="Arial"/>
              <a:buChar char="•"/>
            </a:pPr>
            <a:r>
              <a:rPr lang="en-US" sz="2400" dirty="0" smtClean="0"/>
              <a:t>Develop Climate Data Analytic Services</a:t>
            </a:r>
          </a:p>
          <a:p>
            <a:pPr marL="457200" lvl="1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Collaborate with the ESGF CWT</a:t>
            </a:r>
            <a:r>
              <a:rPr lang="en-US" dirty="0" smtClean="0"/>
              <a:t>.</a:t>
            </a:r>
            <a:endParaRPr lang="en-US" sz="2400" dirty="0" smtClean="0"/>
          </a:p>
          <a:p>
            <a:pPr marL="457200" indent="-457200">
              <a:lnSpc>
                <a:spcPct val="120000"/>
              </a:lnSpc>
              <a:buClrTx/>
              <a:buFont typeface="Arial"/>
              <a:buChar char="•"/>
            </a:pPr>
            <a:r>
              <a:rPr lang="en-US" sz="2400" dirty="0" smtClean="0"/>
              <a:t>Serve analysis products to NASA projects.</a:t>
            </a:r>
          </a:p>
          <a:p>
            <a:pPr marL="1097280" lvl="2" indent="-457200">
              <a:lnSpc>
                <a:spcPct val="120000"/>
              </a:lnSpc>
              <a:buFont typeface="Arial"/>
              <a:buChar char="•"/>
            </a:pPr>
            <a:r>
              <a:rPr lang="en-US" sz="1600" dirty="0" smtClean="0"/>
              <a:t>CREATE-IP</a:t>
            </a:r>
          </a:p>
          <a:p>
            <a:pPr marL="457200" lvl="1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Support interactive analytics.</a:t>
            </a:r>
          </a:p>
          <a:p>
            <a:pPr marL="457200" lvl="1" indent="-4572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Serve as </a:t>
            </a:r>
            <a:r>
              <a:rPr lang="en-US" dirty="0" err="1" smtClean="0"/>
              <a:t>testbed</a:t>
            </a:r>
            <a:r>
              <a:rPr lang="en-US" dirty="0" smtClean="0"/>
              <a:t> for climate </a:t>
            </a:r>
            <a:r>
              <a:rPr lang="en-US" dirty="0" err="1" smtClean="0"/>
              <a:t>AaaS</a:t>
            </a:r>
            <a:r>
              <a:rPr lang="en-US" dirty="0" smtClean="0"/>
              <a:t> development.</a:t>
            </a:r>
          </a:p>
          <a:p>
            <a:pPr marL="1097280" lvl="2" indent="-4572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Uncover key challenges</a:t>
            </a:r>
          </a:p>
          <a:p>
            <a:pPr marL="1097280" lvl="2" indent="-4572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Explore and compare existing capabilities</a:t>
            </a:r>
          </a:p>
          <a:p>
            <a:pPr marL="1097280" lvl="2" indent="-4572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Develop </a:t>
            </a:r>
            <a:r>
              <a:rPr lang="en-US" dirty="0"/>
              <a:t>missing capabilities </a:t>
            </a:r>
            <a:endParaRPr lang="en-US" dirty="0"/>
          </a:p>
          <a:p>
            <a:pPr lvl="2" indent="0">
              <a:buNone/>
            </a:pPr>
            <a:endParaRPr lang="en-US" dirty="0" smtClean="0"/>
          </a:p>
          <a:p>
            <a:pPr marL="457200" lvl="1" indent="-4572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348058"/>
      </p:ext>
    </p:extLst>
  </p:cSld>
  <p:clrMapOvr>
    <a:masterClrMapping/>
  </p:clrMapOvr>
  <p:transition xmlns:p14="http://schemas.microsoft.com/office/powerpoint/2010/main">
    <p:wipe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AaaS</a:t>
            </a:r>
            <a:r>
              <a:rPr lang="en-US" dirty="0" smtClean="0"/>
              <a:t> Performance Bottleneck: 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28763"/>
            <a:ext cx="8216900" cy="5329237"/>
          </a:xfrm>
        </p:spPr>
        <p:txBody>
          <a:bodyPr/>
          <a:lstStyle/>
          <a:p>
            <a:pPr marL="457200" indent="-457200">
              <a:lnSpc>
                <a:spcPct val="110000"/>
              </a:lnSpc>
              <a:buClrTx/>
              <a:buFont typeface="Arial"/>
              <a:buChar char="•"/>
            </a:pPr>
            <a:r>
              <a:rPr lang="en-US" sz="2400" dirty="0" smtClean="0"/>
              <a:t>Climate data analysis is heavily IO bound.</a:t>
            </a:r>
          </a:p>
          <a:p>
            <a:pPr marL="1097280" lvl="2" indent="-457200">
              <a:lnSpc>
                <a:spcPct val="110000"/>
              </a:lnSpc>
              <a:buFont typeface="Arial"/>
              <a:buChar char="•"/>
            </a:pPr>
            <a:r>
              <a:rPr lang="en-US" dirty="0" smtClean="0"/>
              <a:t>IO time typically 1-3 orders of magnitude &gt; compute time.</a:t>
            </a:r>
          </a:p>
          <a:p>
            <a:pPr marL="1097280" lvl="2" indent="-457200">
              <a:lnSpc>
                <a:spcPct val="110000"/>
              </a:lnSpc>
              <a:buFont typeface="Arial"/>
              <a:buChar char="•"/>
            </a:pPr>
            <a:r>
              <a:rPr lang="en-US" dirty="0" smtClean="0"/>
              <a:t>Centralized disk/file systems are a bottleneck for (parallel) IO.</a:t>
            </a:r>
          </a:p>
          <a:p>
            <a:pPr marL="457200" lvl="1" indent="-457200">
              <a:lnSpc>
                <a:spcPct val="150000"/>
              </a:lnSpc>
              <a:buFont typeface="Arial"/>
              <a:buChar char="•"/>
            </a:pPr>
            <a:r>
              <a:rPr lang="en-US" dirty="0" smtClean="0"/>
              <a:t>Trend toward distributed share-nothing architectures.</a:t>
            </a:r>
          </a:p>
          <a:p>
            <a:pPr marL="1097280" lvl="2" indent="-457200">
              <a:lnSpc>
                <a:spcPct val="110000"/>
              </a:lnSpc>
              <a:buFont typeface="Arial"/>
              <a:buChar char="•"/>
            </a:pPr>
            <a:r>
              <a:rPr lang="en-US" dirty="0" smtClean="0"/>
              <a:t>Many parallel independent node-local IO streams</a:t>
            </a:r>
          </a:p>
          <a:p>
            <a:pPr marL="1097280" lvl="2" indent="-457200">
              <a:lnSpc>
                <a:spcPct val="110000"/>
              </a:lnSpc>
              <a:buFont typeface="Arial"/>
              <a:buChar char="•"/>
            </a:pPr>
            <a:r>
              <a:rPr lang="en-US" dirty="0" smtClean="0"/>
              <a:t>Move computation to the data.</a:t>
            </a:r>
          </a:p>
          <a:p>
            <a:pPr marL="457200" lvl="1" indent="-457200">
              <a:lnSpc>
                <a:spcPct val="150000"/>
              </a:lnSpc>
              <a:buFont typeface="Arial"/>
              <a:buChar char="•"/>
            </a:pPr>
            <a:r>
              <a:rPr lang="en-US" dirty="0" smtClean="0"/>
              <a:t>Alternate Approaches:</a:t>
            </a:r>
          </a:p>
          <a:p>
            <a:pPr marL="1097280" lvl="2" indent="-457200">
              <a:lnSpc>
                <a:spcPct val="150000"/>
              </a:lnSpc>
              <a:buFont typeface="Arial"/>
              <a:buChar char="•"/>
            </a:pPr>
            <a:r>
              <a:rPr lang="en-US" dirty="0" smtClean="0"/>
              <a:t>Existing:  HDFS, </a:t>
            </a:r>
            <a:r>
              <a:rPr lang="en-US" dirty="0" err="1" smtClean="0"/>
              <a:t>Hadoop</a:t>
            </a:r>
            <a:r>
              <a:rPr lang="en-US" dirty="0" smtClean="0"/>
              <a:t>, </a:t>
            </a:r>
            <a:r>
              <a:rPr lang="en-US" dirty="0" err="1" smtClean="0"/>
              <a:t>MapReduce</a:t>
            </a:r>
            <a:r>
              <a:rPr lang="en-US" dirty="0" smtClean="0"/>
              <a:t>, etc.</a:t>
            </a:r>
          </a:p>
          <a:p>
            <a:pPr marL="1097280" lvl="2" indent="-457200">
              <a:lnSpc>
                <a:spcPct val="150000"/>
              </a:lnSpc>
              <a:buFont typeface="Arial"/>
              <a:buChar char="•"/>
            </a:pPr>
            <a:r>
              <a:rPr lang="en-US" dirty="0" smtClean="0"/>
              <a:t>Custom:  </a:t>
            </a:r>
            <a:r>
              <a:rPr lang="en-US" dirty="0"/>
              <a:t>D</a:t>
            </a:r>
            <a:r>
              <a:rPr lang="en-US" dirty="0" smtClean="0"/>
              <a:t>istributed  IO/cache system for climate data.</a:t>
            </a:r>
          </a:p>
          <a:p>
            <a:pPr marL="1709928" lvl="4" indent="-457200">
              <a:lnSpc>
                <a:spcPct val="110000"/>
              </a:lnSpc>
              <a:buFont typeface="Arial"/>
              <a:buChar char="•"/>
            </a:pPr>
            <a:r>
              <a:rPr lang="en-US" sz="1800" dirty="0" smtClean="0"/>
              <a:t>Python/</a:t>
            </a:r>
            <a:r>
              <a:rPr lang="en-US" sz="1800" dirty="0" err="1" smtClean="0"/>
              <a:t>numpy</a:t>
            </a:r>
            <a:r>
              <a:rPr lang="en-US" sz="1800" dirty="0" smtClean="0"/>
              <a:t>.</a:t>
            </a:r>
          </a:p>
          <a:p>
            <a:pPr marL="1709928" lvl="4" indent="-457200">
              <a:lnSpc>
                <a:spcPct val="110000"/>
              </a:lnSpc>
              <a:buFont typeface="Arial"/>
              <a:buChar char="•"/>
            </a:pPr>
            <a:r>
              <a:rPr lang="en-US" sz="1800" dirty="0" err="1" smtClean="0"/>
              <a:t>NetCDF</a:t>
            </a:r>
            <a:r>
              <a:rPr lang="en-US" sz="1800" dirty="0" smtClean="0"/>
              <a:t>/ESGF data archives.</a:t>
            </a:r>
          </a:p>
        </p:txBody>
      </p:sp>
    </p:spTree>
    <p:extLst>
      <p:ext uri="{BB962C8B-B14F-4D97-AF65-F5344CB8AC3E}">
        <p14:creationId xmlns:p14="http://schemas.microsoft.com/office/powerpoint/2010/main" val="2473197002"/>
      </p:ext>
    </p:extLst>
  </p:cSld>
  <p:clrMapOvr>
    <a:masterClrMapping/>
  </p:clrMapOvr>
  <p:transition xmlns:p14="http://schemas.microsoft.com/office/powerpoint/2010/main">
    <p:wipe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CDAS </a:t>
            </a:r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100" y="1427164"/>
            <a:ext cx="8978900" cy="5430836"/>
          </a:xfrm>
        </p:spPr>
        <p:txBody>
          <a:bodyPr/>
          <a:lstStyle/>
          <a:p>
            <a:pPr marL="457200" indent="-457200">
              <a:buClr>
                <a:schemeClr val="tx1"/>
              </a:buClr>
              <a:buFont typeface="Arial"/>
              <a:buChar char="•"/>
            </a:pPr>
            <a:r>
              <a:rPr lang="en-US" sz="2400" dirty="0" smtClean="0"/>
              <a:t>Access data in raw (</a:t>
            </a:r>
            <a:r>
              <a:rPr lang="en-US" sz="2400" dirty="0" err="1" smtClean="0"/>
              <a:t>NetCDF</a:t>
            </a:r>
            <a:r>
              <a:rPr lang="en-US" sz="2400" dirty="0" smtClean="0"/>
              <a:t>, HDF) format.</a:t>
            </a:r>
          </a:p>
          <a:p>
            <a:pPr marL="1097205" lvl="2" indent="-457200">
              <a:lnSpc>
                <a:spcPct val="110000"/>
              </a:lnSpc>
              <a:buClr>
                <a:schemeClr val="tx1"/>
              </a:buClr>
              <a:buFont typeface="Arial"/>
              <a:buChar char="•"/>
            </a:pPr>
            <a:r>
              <a:rPr lang="en-US" dirty="0" smtClean="0"/>
              <a:t>Avoid </a:t>
            </a:r>
            <a:r>
              <a:rPr lang="en-US" dirty="0" smtClean="0"/>
              <a:t>supporting additional data copies for array </a:t>
            </a:r>
            <a:r>
              <a:rPr lang="en-US" dirty="0" smtClean="0"/>
              <a:t>databases, etc.</a:t>
            </a:r>
          </a:p>
          <a:p>
            <a:pPr marL="1097205" lvl="2" indent="-457200">
              <a:lnSpc>
                <a:spcPct val="110000"/>
              </a:lnSpc>
              <a:buClr>
                <a:schemeClr val="tx1"/>
              </a:buClr>
              <a:buFont typeface="Arial"/>
              <a:buChar char="•"/>
            </a:pPr>
            <a:r>
              <a:rPr lang="en-US" dirty="0" smtClean="0"/>
              <a:t>Cache variables of interest in domain (</a:t>
            </a:r>
            <a:r>
              <a:rPr lang="en-US" dirty="0" err="1" smtClean="0"/>
              <a:t>xyzt</a:t>
            </a:r>
            <a:r>
              <a:rPr lang="en-US" dirty="0" smtClean="0"/>
              <a:t>) of interest.</a:t>
            </a:r>
          </a:p>
          <a:p>
            <a:pPr marL="457200" indent="-457200">
              <a:lnSpc>
                <a:spcPct val="110000"/>
              </a:lnSpc>
              <a:buClr>
                <a:schemeClr val="tx1"/>
              </a:buClr>
              <a:buFont typeface="Arial"/>
              <a:buChar char="•"/>
            </a:pPr>
            <a:r>
              <a:rPr lang="en-US" sz="2400" dirty="0" smtClean="0"/>
              <a:t>Support existing (python) climate data analysis operators.</a:t>
            </a:r>
          </a:p>
          <a:p>
            <a:pPr marL="1097205" lvl="2" indent="-457200">
              <a:buClr>
                <a:schemeClr val="tx1"/>
              </a:buClr>
              <a:buFont typeface="Arial"/>
              <a:buChar char="•"/>
            </a:pPr>
            <a:r>
              <a:rPr lang="en-US" dirty="0" smtClean="0"/>
              <a:t>All analysis operations developed in 100% python.</a:t>
            </a:r>
          </a:p>
          <a:p>
            <a:pPr marL="1097205" lvl="2" indent="-457200">
              <a:buClr>
                <a:schemeClr val="tx1"/>
              </a:buClr>
              <a:buFont typeface="Arial"/>
              <a:buChar char="•"/>
            </a:pPr>
            <a:r>
              <a:rPr lang="en-US" dirty="0"/>
              <a:t>P</a:t>
            </a:r>
            <a:r>
              <a:rPr lang="en-US" dirty="0" smtClean="0"/>
              <a:t>arallelize data, not analysis packages</a:t>
            </a:r>
            <a:r>
              <a:rPr lang="en-US" sz="2400" dirty="0" smtClean="0"/>
              <a:t>.</a:t>
            </a:r>
          </a:p>
          <a:p>
            <a:pPr marL="457200" lvl="1" indent="-457200">
              <a:lnSpc>
                <a:spcPct val="110000"/>
              </a:lnSpc>
              <a:buClr>
                <a:schemeClr val="tx1"/>
              </a:buClr>
              <a:buFont typeface="Arial"/>
              <a:buChar char="•"/>
            </a:pPr>
            <a:r>
              <a:rPr lang="en-US" dirty="0" smtClean="0"/>
              <a:t>Support ESGF Compute Working Team API.</a:t>
            </a:r>
          </a:p>
          <a:p>
            <a:pPr marL="1097205" lvl="2" indent="-457200">
              <a:buClr>
                <a:schemeClr val="tx1"/>
              </a:buClr>
              <a:buFont typeface="Arial"/>
              <a:buChar char="•"/>
            </a:pPr>
            <a:r>
              <a:rPr lang="en-US" dirty="0" smtClean="0"/>
              <a:t>Utilize the </a:t>
            </a:r>
            <a:r>
              <a:rPr lang="en-US" dirty="0" err="1" smtClean="0"/>
              <a:t>OpenGIS</a:t>
            </a:r>
            <a:r>
              <a:rPr lang="en-US" dirty="0" smtClean="0"/>
              <a:t> Web Processing Service (WPS) Interface Standard.</a:t>
            </a:r>
          </a:p>
          <a:p>
            <a:pPr marL="457200" lvl="1" indent="-457200">
              <a:lnSpc>
                <a:spcPct val="110000"/>
              </a:lnSpc>
              <a:buClr>
                <a:schemeClr val="tx1"/>
              </a:buClr>
              <a:buFont typeface="Arial"/>
              <a:buChar char="•"/>
            </a:pPr>
            <a:r>
              <a:rPr lang="en-US" dirty="0" smtClean="0"/>
              <a:t>Modular design.</a:t>
            </a:r>
          </a:p>
          <a:p>
            <a:pPr marL="1097205" lvl="2" indent="-457200">
              <a:buClr>
                <a:schemeClr val="tx1"/>
              </a:buClr>
              <a:buFont typeface="Arial"/>
              <a:buChar char="•"/>
            </a:pPr>
            <a:r>
              <a:rPr lang="en-US" dirty="0" smtClean="0"/>
              <a:t>Easily integrate emerging technologies and support multiple approaches.</a:t>
            </a:r>
          </a:p>
          <a:p>
            <a:pPr marL="457200" lvl="1" indent="-457200">
              <a:lnSpc>
                <a:spcPct val="110000"/>
              </a:lnSpc>
              <a:buClr>
                <a:schemeClr val="tx1"/>
              </a:buClr>
              <a:buFont typeface="Arial"/>
              <a:buChar char="•"/>
            </a:pPr>
            <a:r>
              <a:rPr lang="en-US" dirty="0" smtClean="0"/>
              <a:t>Impose negligible overhead on interactive operations.</a:t>
            </a:r>
          </a:p>
          <a:p>
            <a:pPr marL="1097205" lvl="2" indent="-457200">
              <a:buClr>
                <a:schemeClr val="tx1"/>
              </a:buClr>
              <a:buFont typeface="Arial"/>
              <a:buChar char="•"/>
            </a:pPr>
            <a:r>
              <a:rPr lang="en-US" dirty="0" smtClean="0"/>
              <a:t>Light weight implementation using Flask.</a:t>
            </a:r>
          </a:p>
          <a:p>
            <a:pPr marL="1097205" lvl="2" indent="-457200">
              <a:buClr>
                <a:schemeClr val="tx1"/>
              </a:buClr>
              <a:buFont typeface="Arial"/>
              <a:buChar char="•"/>
            </a:pPr>
            <a:endParaRPr lang="en-US" dirty="0"/>
          </a:p>
          <a:p>
            <a:pPr marL="1097205" lvl="2" indent="-457200">
              <a:buClr>
                <a:schemeClr val="tx1"/>
              </a:buClr>
              <a:buFont typeface="Arial"/>
              <a:buChar char="•"/>
            </a:pPr>
            <a:endParaRPr lang="en-US" dirty="0" smtClean="0"/>
          </a:p>
          <a:p>
            <a:pPr marL="1097205" lvl="2" indent="-457200">
              <a:buClr>
                <a:schemeClr val="tx1"/>
              </a:buClr>
              <a:buFont typeface="Arial"/>
              <a:buChar char="•"/>
            </a:pPr>
            <a:endParaRPr lang="en-US" dirty="0" smtClean="0"/>
          </a:p>
          <a:p>
            <a:pPr marL="457200" indent="-457200">
              <a:buClr>
                <a:schemeClr val="tx1"/>
              </a:buClr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496913"/>
      </p:ext>
    </p:extLst>
  </p:cSld>
  <p:clrMapOvr>
    <a:masterClrMapping/>
  </p:clrMapOvr>
  <p:transition xmlns:p14="http://schemas.microsoft.com/office/powerpoint/2010/main">
    <p:wipe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3264" y="-38099"/>
            <a:ext cx="8142287" cy="825500"/>
          </a:xfrm>
        </p:spPr>
        <p:txBody>
          <a:bodyPr/>
          <a:lstStyle/>
          <a:p>
            <a:r>
              <a:rPr lang="en-US" dirty="0" smtClean="0"/>
              <a:t>CDAS: Analysis as a Service Infrastructure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0" y="673100"/>
            <a:ext cx="9144000" cy="6324600"/>
            <a:chOff x="1" y="660400"/>
            <a:chExt cx="9144000" cy="6324600"/>
          </a:xfrm>
        </p:grpSpPr>
        <p:sp>
          <p:nvSpPr>
            <p:cNvPr id="130" name="Rounded Rectangle 129"/>
            <p:cNvSpPr/>
            <p:nvPr/>
          </p:nvSpPr>
          <p:spPr bwMode="auto">
            <a:xfrm>
              <a:off x="1" y="660400"/>
              <a:ext cx="6985000" cy="6324600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  <a:softEdge rad="127000"/>
            </a:effectLst>
          </p:spPr>
          <p:txBody>
            <a:bodyPr vert="horz" wrap="square" lIns="91429" tIns="45714" rIns="91429" bIns="45714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293"/>
              <a:r>
                <a:rPr lang="en-US" sz="2800" dirty="0">
                  <a:solidFill>
                    <a:srgbClr val="000090"/>
                  </a:solidFill>
                  <a:latin typeface="Arial" pitchFamily="-109" charset="0"/>
                </a:rPr>
                <a:t>CDS </a:t>
              </a:r>
              <a:r>
                <a:rPr lang="en-US" sz="2800" dirty="0" err="1">
                  <a:solidFill>
                    <a:srgbClr val="000090"/>
                  </a:solidFill>
                  <a:latin typeface="Arial" pitchFamily="-109" charset="0"/>
                </a:rPr>
                <a:t>AaaS</a:t>
              </a:r>
              <a:r>
                <a:rPr lang="en-US" sz="2800" dirty="0">
                  <a:solidFill>
                    <a:srgbClr val="000090"/>
                  </a:solidFill>
                  <a:latin typeface="Arial" pitchFamily="-109" charset="0"/>
                </a:rPr>
                <a:t> Service</a:t>
              </a:r>
            </a:p>
          </p:txBody>
        </p:sp>
        <p:cxnSp>
          <p:nvCxnSpPr>
            <p:cNvPr id="148" name="Straight Arrow Connector 147"/>
            <p:cNvCxnSpPr>
              <a:stCxn id="139" idx="1"/>
            </p:cNvCxnSpPr>
            <p:nvPr/>
          </p:nvCxnSpPr>
          <p:spPr bwMode="auto">
            <a:xfrm flipH="1" flipV="1">
              <a:off x="6781800" y="4330700"/>
              <a:ext cx="495300" cy="1151467"/>
            </a:xfrm>
            <a:prstGeom prst="straightConnector1">
              <a:avLst/>
            </a:prstGeom>
            <a:ln w="76200" cmpd="sng">
              <a:solidFill>
                <a:schemeClr val="accent1">
                  <a:lumMod val="50000"/>
                </a:schemeClr>
              </a:solidFill>
              <a:headEnd type="none"/>
              <a:tailEnd type="none"/>
            </a:ln>
            <a:effectLst>
              <a:outerShdw blurRad="136525" dir="5400000" sx="135000" sy="135000" rotWithShape="0">
                <a:schemeClr val="accent5">
                  <a:lumMod val="50000"/>
                  <a:alpha val="35000"/>
                </a:scheme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/>
            <p:nvPr/>
          </p:nvCxnSpPr>
          <p:spPr bwMode="auto">
            <a:xfrm flipH="1" flipV="1">
              <a:off x="6845300" y="4241801"/>
              <a:ext cx="685800" cy="50800"/>
            </a:xfrm>
            <a:prstGeom prst="straightConnector1">
              <a:avLst/>
            </a:prstGeom>
            <a:ln w="76200" cmpd="sng">
              <a:solidFill>
                <a:schemeClr val="accent1">
                  <a:lumMod val="50000"/>
                </a:schemeClr>
              </a:solidFill>
              <a:headEnd type="none"/>
              <a:tailEnd type="none"/>
            </a:ln>
            <a:effectLst>
              <a:outerShdw blurRad="136525" dir="5400000" sx="135000" sy="135000" rotWithShape="0">
                <a:schemeClr val="accent5">
                  <a:lumMod val="50000"/>
                  <a:alpha val="35000"/>
                </a:scheme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1" name="Straight Arrow Connector 140"/>
            <p:cNvCxnSpPr>
              <a:stCxn id="133" idx="1"/>
              <a:endCxn id="8" idx="3"/>
            </p:cNvCxnSpPr>
            <p:nvPr/>
          </p:nvCxnSpPr>
          <p:spPr bwMode="auto">
            <a:xfrm flipH="1">
              <a:off x="6832601" y="3043768"/>
              <a:ext cx="431798" cy="1102782"/>
            </a:xfrm>
            <a:prstGeom prst="straightConnector1">
              <a:avLst/>
            </a:prstGeom>
            <a:ln w="76200" cmpd="sng">
              <a:solidFill>
                <a:schemeClr val="accent1">
                  <a:lumMod val="50000"/>
                </a:schemeClr>
              </a:solidFill>
              <a:headEnd type="none"/>
              <a:tailEnd type="none"/>
            </a:ln>
            <a:effectLst>
              <a:outerShdw blurRad="136525" dir="5400000" sx="135000" sy="135000" rotWithShape="0">
                <a:schemeClr val="accent5">
                  <a:lumMod val="50000"/>
                  <a:alpha val="35000"/>
                </a:scheme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7" name="Straight Arrow Connector 126"/>
            <p:cNvCxnSpPr/>
            <p:nvPr/>
          </p:nvCxnSpPr>
          <p:spPr bwMode="auto">
            <a:xfrm flipH="1" flipV="1">
              <a:off x="4686300" y="3263901"/>
              <a:ext cx="12700" cy="1778000"/>
            </a:xfrm>
            <a:prstGeom prst="straightConnector1">
              <a:avLst/>
            </a:prstGeom>
            <a:ln w="76200" cmpd="sng">
              <a:headEnd type="none"/>
              <a:tailEnd type="non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/>
            <p:nvPr/>
          </p:nvCxnSpPr>
          <p:spPr bwMode="auto">
            <a:xfrm flipH="1" flipV="1">
              <a:off x="1930400" y="5473701"/>
              <a:ext cx="711200" cy="12700"/>
            </a:xfrm>
            <a:prstGeom prst="straightConnector1">
              <a:avLst/>
            </a:prstGeom>
            <a:ln w="76200" cmpd="sng">
              <a:headEnd type="none"/>
              <a:tailEnd type="non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 bwMode="auto">
            <a:xfrm flipH="1" flipV="1">
              <a:off x="3022600" y="3098800"/>
              <a:ext cx="12700" cy="1778000"/>
            </a:xfrm>
            <a:prstGeom prst="straightConnector1">
              <a:avLst/>
            </a:prstGeom>
            <a:ln w="76200" cmpd="sng">
              <a:headEnd type="none"/>
              <a:tailEnd type="non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 bwMode="auto">
            <a:xfrm flipH="1">
              <a:off x="2082800" y="1676400"/>
              <a:ext cx="215900" cy="0"/>
            </a:xfrm>
            <a:prstGeom prst="straightConnector1">
              <a:avLst/>
            </a:prstGeom>
            <a:ln w="76200" cmpd="sng">
              <a:headEnd type="none"/>
              <a:tailEnd type="non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 bwMode="auto">
            <a:xfrm flipH="1" flipV="1">
              <a:off x="5905500" y="2933701"/>
              <a:ext cx="12700" cy="635000"/>
            </a:xfrm>
            <a:prstGeom prst="straightConnector1">
              <a:avLst/>
            </a:prstGeom>
            <a:ln w="76200" cmpd="sng">
              <a:headEnd type="none"/>
              <a:tailEnd type="non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 bwMode="auto">
            <a:xfrm flipH="1">
              <a:off x="5143500" y="1651000"/>
              <a:ext cx="215900" cy="0"/>
            </a:xfrm>
            <a:prstGeom prst="straightConnector1">
              <a:avLst/>
            </a:prstGeom>
            <a:ln w="76200" cmpd="sng">
              <a:headEnd type="none"/>
              <a:tailEnd type="non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 bwMode="auto">
            <a:xfrm flipH="1">
              <a:off x="3708400" y="1663700"/>
              <a:ext cx="215900" cy="0"/>
            </a:xfrm>
            <a:prstGeom prst="straightConnector1">
              <a:avLst/>
            </a:prstGeom>
            <a:ln w="76200" cmpd="sng">
              <a:headEnd type="none"/>
              <a:tailEnd type="non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5" name="Rounded Rectangle 4"/>
            <p:cNvSpPr/>
            <p:nvPr/>
          </p:nvSpPr>
          <p:spPr>
            <a:xfrm>
              <a:off x="4295932" y="2935596"/>
              <a:ext cx="552137" cy="98680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5873" tIns="41905" rIns="55873" bIns="41905" numCol="1" spcCol="1270" anchor="ctr" anchorCtr="0">
              <a:noAutofit/>
            </a:bodyPr>
            <a:lstStyle/>
            <a:p>
              <a:pPr algn="ctr" defTabSz="977786">
                <a:lnSpc>
                  <a:spcPct val="90000"/>
                </a:lnSpc>
                <a:spcAft>
                  <a:spcPct val="35000"/>
                </a:spcAft>
              </a:pPr>
              <a:r>
                <a:rPr lang="en-US" sz="2200" dirty="0"/>
                <a:t/>
              </a:r>
              <a:br>
                <a:rPr lang="en-US" sz="2200" dirty="0"/>
              </a:br>
              <a:endParaRPr lang="en-US" sz="2200" dirty="0"/>
            </a:p>
          </p:txBody>
        </p:sp>
        <p:sp>
          <p:nvSpPr>
            <p:cNvPr id="6" name="Rounded Rectangle 4"/>
            <p:cNvSpPr/>
            <p:nvPr/>
          </p:nvSpPr>
          <p:spPr>
            <a:xfrm>
              <a:off x="4448332" y="3087996"/>
              <a:ext cx="552137" cy="98680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5873" tIns="41905" rIns="55873" bIns="41905" numCol="1" spcCol="1270" anchor="ctr" anchorCtr="0">
              <a:noAutofit/>
            </a:bodyPr>
            <a:lstStyle/>
            <a:p>
              <a:pPr algn="ctr" defTabSz="977786">
                <a:lnSpc>
                  <a:spcPct val="90000"/>
                </a:lnSpc>
                <a:spcAft>
                  <a:spcPct val="35000"/>
                </a:spcAft>
              </a:pPr>
              <a:r>
                <a:rPr lang="en-US" sz="2200" dirty="0"/>
                <a:t/>
              </a:r>
              <a:br>
                <a:rPr lang="en-US" sz="2200" dirty="0"/>
              </a:br>
              <a:endParaRPr lang="en-US" sz="2200" dirty="0"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5393265" y="3416301"/>
              <a:ext cx="1439336" cy="14605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29" tIns="45714" rIns="91429" bIns="45714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293"/>
              <a:r>
                <a:rPr lang="en-US" dirty="0">
                  <a:solidFill>
                    <a:srgbClr val="000090"/>
                  </a:solidFill>
                  <a:latin typeface="Arial" pitchFamily="-109" charset="0"/>
                </a:rPr>
                <a:t>WPS</a:t>
              </a:r>
            </a:p>
          </p:txBody>
        </p:sp>
        <p:sp>
          <p:nvSpPr>
            <p:cNvPr id="9" name="Snip Same Side Corner Rectangle 8"/>
            <p:cNvSpPr/>
            <p:nvPr/>
          </p:nvSpPr>
          <p:spPr bwMode="auto">
            <a:xfrm>
              <a:off x="5626101" y="3898900"/>
              <a:ext cx="990600" cy="850901"/>
            </a:xfrm>
            <a:prstGeom prst="snip2SameRect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vert="horz" wrap="square" lIns="91429" tIns="45714" rIns="91429" bIns="45714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293"/>
              <a:r>
                <a:rPr lang="en-US" sz="1600" dirty="0">
                  <a:solidFill>
                    <a:schemeClr val="bg1"/>
                  </a:solidFill>
                  <a:latin typeface="Arial" pitchFamily="-109" charset="0"/>
                </a:rPr>
                <a:t>ESGF-CWT API</a:t>
              </a: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182036" y="1490135"/>
              <a:ext cx="1938867" cy="3217334"/>
              <a:chOff x="-482599" y="2192868"/>
              <a:chExt cx="1938867" cy="3217334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-482599" y="2192868"/>
                <a:ext cx="1938867" cy="3217334"/>
                <a:chOff x="1109135" y="2091268"/>
                <a:chExt cx="1938867" cy="3217334"/>
              </a:xfrm>
            </p:grpSpPr>
            <p:sp>
              <p:nvSpPr>
                <p:cNvPr id="14" name="Rectangle 13"/>
                <p:cNvSpPr/>
                <p:nvPr/>
              </p:nvSpPr>
              <p:spPr bwMode="auto">
                <a:xfrm>
                  <a:off x="1109135" y="2091268"/>
                  <a:ext cx="1938867" cy="3217334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 defTabSz="914293"/>
                  <a:r>
                    <a:rPr lang="en-US" dirty="0" err="1">
                      <a:solidFill>
                        <a:srgbClr val="000090"/>
                      </a:solidFill>
                      <a:latin typeface="Arial" pitchFamily="-109" charset="0"/>
                    </a:rPr>
                    <a:t>ToolBase</a:t>
                  </a:r>
                  <a:endParaRPr lang="en-US" dirty="0">
                    <a:solidFill>
                      <a:srgbClr val="000090"/>
                    </a:solidFill>
                    <a:latin typeface="Arial" pitchFamily="-109" charset="0"/>
                  </a:endParaRPr>
                </a:p>
              </p:txBody>
            </p:sp>
            <p:sp>
              <p:nvSpPr>
                <p:cNvPr id="15" name="Rounded Rectangle 14"/>
                <p:cNvSpPr/>
                <p:nvPr/>
              </p:nvSpPr>
              <p:spPr bwMode="auto">
                <a:xfrm>
                  <a:off x="1295401" y="3615266"/>
                  <a:ext cx="1439332" cy="448732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algn="ctr"/>
                  <a:r>
                    <a:rPr lang="en-US" dirty="0" smtClean="0"/>
                    <a:t>UVCDAT</a:t>
                  </a:r>
                  <a:endParaRPr lang="en-US" dirty="0"/>
                </a:p>
              </p:txBody>
            </p:sp>
            <p:sp>
              <p:nvSpPr>
                <p:cNvPr id="16" name="Rounded Rectangle 15"/>
                <p:cNvSpPr/>
                <p:nvPr/>
              </p:nvSpPr>
              <p:spPr bwMode="auto">
                <a:xfrm>
                  <a:off x="1193802" y="3090334"/>
                  <a:ext cx="838199" cy="448733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algn="ctr"/>
                  <a:r>
                    <a:rPr lang="en-US" dirty="0" smtClean="0"/>
                    <a:t>NCO</a:t>
                  </a:r>
                  <a:endParaRPr lang="en-US" dirty="0"/>
                </a:p>
              </p:txBody>
            </p:sp>
            <p:sp>
              <p:nvSpPr>
                <p:cNvPr id="17" name="Rounded Rectangle 16"/>
                <p:cNvSpPr/>
                <p:nvPr/>
              </p:nvSpPr>
              <p:spPr bwMode="auto">
                <a:xfrm>
                  <a:off x="1168398" y="2616200"/>
                  <a:ext cx="956735" cy="414867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algn="ctr"/>
                  <a:r>
                    <a:rPr lang="en-US" dirty="0" smtClean="0"/>
                    <a:t>ESMF</a:t>
                  </a:r>
                  <a:endParaRPr lang="en-US" dirty="0"/>
                </a:p>
              </p:txBody>
            </p:sp>
            <p:sp>
              <p:nvSpPr>
                <p:cNvPr id="18" name="Rounded Rectangle 17"/>
                <p:cNvSpPr/>
                <p:nvPr/>
              </p:nvSpPr>
              <p:spPr bwMode="auto">
                <a:xfrm>
                  <a:off x="2201335" y="2607736"/>
                  <a:ext cx="745068" cy="448732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algn="ctr"/>
                  <a:r>
                    <a:rPr lang="en-US" dirty="0" smtClean="0"/>
                    <a:t>NCL</a:t>
                  </a:r>
                  <a:endParaRPr lang="en-US" dirty="0"/>
                </a:p>
              </p:txBody>
            </p:sp>
            <p:sp>
              <p:nvSpPr>
                <p:cNvPr id="19" name="Rounded Rectangle 18"/>
                <p:cNvSpPr/>
                <p:nvPr/>
              </p:nvSpPr>
              <p:spPr bwMode="auto">
                <a:xfrm>
                  <a:off x="2294465" y="4123268"/>
                  <a:ext cx="516467" cy="499531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algn="ctr"/>
                  <a:r>
                    <a:rPr lang="en-US" dirty="0" smtClean="0"/>
                    <a:t>R</a:t>
                  </a:r>
                  <a:endParaRPr lang="en-US" dirty="0"/>
                </a:p>
              </p:txBody>
            </p:sp>
            <p:sp>
              <p:nvSpPr>
                <p:cNvPr id="20" name="Rounded Rectangle 19"/>
                <p:cNvSpPr/>
                <p:nvPr/>
              </p:nvSpPr>
              <p:spPr bwMode="auto">
                <a:xfrm>
                  <a:off x="1210732" y="4656668"/>
                  <a:ext cx="1024468" cy="448732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algn="ctr"/>
                  <a:r>
                    <a:rPr lang="en-US" dirty="0" err="1" smtClean="0"/>
                    <a:t>SciPy</a:t>
                  </a:r>
                  <a:endParaRPr lang="en-US" dirty="0"/>
                </a:p>
              </p:txBody>
            </p:sp>
            <p:sp>
              <p:nvSpPr>
                <p:cNvPr id="21" name="Rounded Rectangle 20"/>
                <p:cNvSpPr/>
                <p:nvPr/>
              </p:nvSpPr>
              <p:spPr bwMode="auto">
                <a:xfrm>
                  <a:off x="1219200" y="4140200"/>
                  <a:ext cx="999067" cy="448732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algn="ctr"/>
                  <a:r>
                    <a:rPr lang="en-US" dirty="0" smtClean="0"/>
                    <a:t>EOFS</a:t>
                  </a:r>
                  <a:endParaRPr lang="en-US" dirty="0"/>
                </a:p>
              </p:txBody>
            </p:sp>
            <p:sp>
              <p:nvSpPr>
                <p:cNvPr id="22" name="Rounded Rectangle 21"/>
                <p:cNvSpPr/>
                <p:nvPr/>
              </p:nvSpPr>
              <p:spPr bwMode="auto">
                <a:xfrm>
                  <a:off x="2294466" y="4673600"/>
                  <a:ext cx="567267" cy="448732"/>
                </a:xfrm>
                <a:prstGeom prst="roundRect">
                  <a:avLst>
                    <a:gd name="adj" fmla="val 15095"/>
                  </a:avLst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algn="ctr"/>
                  <a:r>
                    <a:rPr lang="en-US" dirty="0" smtClean="0"/>
                    <a:t>…</a:t>
                  </a:r>
                  <a:endParaRPr lang="en-US" dirty="0"/>
                </a:p>
              </p:txBody>
            </p:sp>
          </p:grpSp>
          <p:sp>
            <p:nvSpPr>
              <p:cNvPr id="13" name="Rounded Rectangle 12"/>
              <p:cNvSpPr/>
              <p:nvPr/>
            </p:nvSpPr>
            <p:spPr bwMode="auto">
              <a:xfrm>
                <a:off x="499532" y="3208867"/>
                <a:ext cx="821267" cy="448732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/>
                <a:r>
                  <a:rPr lang="en-US" dirty="0" smtClean="0"/>
                  <a:t>CDO</a:t>
                </a:r>
                <a:endParaRPr lang="en-US" dirty="0"/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5334000" y="1490134"/>
              <a:ext cx="1308101" cy="1684867"/>
              <a:chOff x="5333999" y="1490133"/>
              <a:chExt cx="1308101" cy="1684867"/>
            </a:xfrm>
          </p:grpSpPr>
          <p:sp>
            <p:nvSpPr>
              <p:cNvPr id="10" name="Rectangle 9"/>
              <p:cNvSpPr/>
              <p:nvPr/>
            </p:nvSpPr>
            <p:spPr bwMode="auto">
              <a:xfrm>
                <a:off x="5333999" y="1490133"/>
                <a:ext cx="1308101" cy="1684867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914293"/>
                <a:r>
                  <a:rPr lang="en-US" sz="1800" dirty="0">
                    <a:solidFill>
                      <a:srgbClr val="000090"/>
                    </a:solidFill>
                    <a:latin typeface="Arial" pitchFamily="-109" charset="0"/>
                  </a:rPr>
                  <a:t>Staging Manager</a:t>
                </a:r>
              </a:p>
            </p:txBody>
          </p:sp>
          <p:sp>
            <p:nvSpPr>
              <p:cNvPr id="36" name="Rounded Rectangle 35"/>
              <p:cNvSpPr/>
              <p:nvPr/>
            </p:nvSpPr>
            <p:spPr bwMode="auto">
              <a:xfrm>
                <a:off x="5537199" y="2239435"/>
                <a:ext cx="880535" cy="330199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>
                  <a:lnSpc>
                    <a:spcPct val="80000"/>
                  </a:lnSpc>
                </a:pPr>
                <a:r>
                  <a:rPr lang="en-US" sz="1800" dirty="0"/>
                  <a:t>local</a:t>
                </a:r>
              </a:p>
            </p:txBody>
          </p:sp>
          <p:sp>
            <p:nvSpPr>
              <p:cNvPr id="38" name="Rounded Rectangle 37"/>
              <p:cNvSpPr/>
              <p:nvPr/>
            </p:nvSpPr>
            <p:spPr bwMode="auto">
              <a:xfrm>
                <a:off x="5537198" y="2683935"/>
                <a:ext cx="880537" cy="330199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>
                  <a:lnSpc>
                    <a:spcPct val="80000"/>
                  </a:lnSpc>
                </a:pPr>
                <a:r>
                  <a:rPr lang="en-US" sz="1800" dirty="0"/>
                  <a:t>celery</a:t>
                </a: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3873500" y="1490134"/>
              <a:ext cx="1346201" cy="2307167"/>
              <a:chOff x="3873499" y="1490133"/>
              <a:chExt cx="1346201" cy="2307167"/>
            </a:xfrm>
          </p:grpSpPr>
          <p:sp>
            <p:nvSpPr>
              <p:cNvPr id="40" name="Rectangle 39"/>
              <p:cNvSpPr/>
              <p:nvPr/>
            </p:nvSpPr>
            <p:spPr bwMode="auto">
              <a:xfrm>
                <a:off x="3873499" y="1490133"/>
                <a:ext cx="1346201" cy="2307167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914293"/>
                <a:r>
                  <a:rPr lang="en-US" sz="1800" dirty="0">
                    <a:solidFill>
                      <a:srgbClr val="000090"/>
                    </a:solidFill>
                    <a:latin typeface="Arial" pitchFamily="-109" charset="0"/>
                  </a:rPr>
                  <a:t>Compute Engine Manager</a:t>
                </a:r>
              </a:p>
            </p:txBody>
          </p:sp>
          <p:sp>
            <p:nvSpPr>
              <p:cNvPr id="41" name="Rounded Rectangle 40"/>
              <p:cNvSpPr/>
              <p:nvPr/>
            </p:nvSpPr>
            <p:spPr bwMode="auto">
              <a:xfrm>
                <a:off x="4089399" y="2417235"/>
                <a:ext cx="880535" cy="330199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>
                  <a:lnSpc>
                    <a:spcPct val="80000"/>
                  </a:lnSpc>
                </a:pPr>
                <a:r>
                  <a:rPr lang="en-US" sz="1800" dirty="0" smtClean="0"/>
                  <a:t>MPI</a:t>
                </a:r>
                <a:endParaRPr lang="en-US" sz="1800" dirty="0"/>
              </a:p>
            </p:txBody>
          </p:sp>
          <p:sp>
            <p:nvSpPr>
              <p:cNvPr id="42" name="Rounded Rectangle 41"/>
              <p:cNvSpPr/>
              <p:nvPr/>
            </p:nvSpPr>
            <p:spPr bwMode="auto">
              <a:xfrm>
                <a:off x="4089398" y="2849035"/>
                <a:ext cx="880537" cy="330199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>
                  <a:lnSpc>
                    <a:spcPct val="80000"/>
                  </a:lnSpc>
                </a:pPr>
                <a:r>
                  <a:rPr lang="en-US" sz="1800" dirty="0"/>
                  <a:t>celery</a:t>
                </a:r>
              </a:p>
            </p:txBody>
          </p:sp>
          <p:sp>
            <p:nvSpPr>
              <p:cNvPr id="49" name="Rounded Rectangle 48"/>
              <p:cNvSpPr/>
              <p:nvPr/>
            </p:nvSpPr>
            <p:spPr bwMode="auto">
              <a:xfrm>
                <a:off x="4102098" y="3306235"/>
                <a:ext cx="880537" cy="330199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>
                  <a:lnSpc>
                    <a:spcPct val="80000"/>
                  </a:lnSpc>
                </a:pPr>
                <a:r>
                  <a:rPr lang="en-US" sz="1800" dirty="0"/>
                  <a:t>spark</a:t>
                </a: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2273300" y="1460500"/>
              <a:ext cx="1473201" cy="1816100"/>
              <a:chOff x="2260599" y="1803400"/>
              <a:chExt cx="1473201" cy="1816100"/>
            </a:xfrm>
          </p:grpSpPr>
          <p:sp>
            <p:nvSpPr>
              <p:cNvPr id="52" name="Rectangle 51"/>
              <p:cNvSpPr/>
              <p:nvPr/>
            </p:nvSpPr>
            <p:spPr bwMode="auto">
              <a:xfrm>
                <a:off x="2260599" y="1803400"/>
                <a:ext cx="1473201" cy="181610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914293"/>
                <a:r>
                  <a:rPr lang="en-US" sz="1800" dirty="0">
                    <a:solidFill>
                      <a:srgbClr val="000090"/>
                    </a:solidFill>
                    <a:latin typeface="Arial" pitchFamily="-109" charset="0"/>
                  </a:rPr>
                  <a:t>Kernel Manager</a:t>
                </a:r>
              </a:p>
            </p:txBody>
          </p:sp>
          <p:sp>
            <p:nvSpPr>
              <p:cNvPr id="53" name="Rounded Rectangle 52"/>
              <p:cNvSpPr/>
              <p:nvPr/>
            </p:nvSpPr>
            <p:spPr bwMode="auto">
              <a:xfrm>
                <a:off x="2298700" y="2531535"/>
                <a:ext cx="1333500" cy="330199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>
                  <a:lnSpc>
                    <a:spcPct val="80000"/>
                  </a:lnSpc>
                </a:pPr>
                <a:r>
                  <a:rPr lang="en-US" sz="1800" dirty="0" err="1"/>
                  <a:t>timeseries</a:t>
                </a:r>
                <a:endParaRPr lang="en-US" sz="1800" dirty="0"/>
              </a:p>
            </p:txBody>
          </p:sp>
          <p:sp>
            <p:nvSpPr>
              <p:cNvPr id="54" name="Rounded Rectangle 53"/>
              <p:cNvSpPr/>
              <p:nvPr/>
            </p:nvSpPr>
            <p:spPr bwMode="auto">
              <a:xfrm>
                <a:off x="2336800" y="3026835"/>
                <a:ext cx="1257300" cy="330199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>
                  <a:lnSpc>
                    <a:spcPct val="80000"/>
                  </a:lnSpc>
                </a:pPr>
                <a:r>
                  <a:rPr lang="en-US" sz="1800" dirty="0"/>
                  <a:t>averages</a:t>
                </a:r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2222501" y="4635501"/>
              <a:ext cx="1765300" cy="2082800"/>
              <a:chOff x="2362199" y="3407833"/>
              <a:chExt cx="1714501" cy="2103967"/>
            </a:xfrm>
          </p:grpSpPr>
          <p:sp>
            <p:nvSpPr>
              <p:cNvPr id="59" name="Rectangle 58"/>
              <p:cNvSpPr/>
              <p:nvPr/>
            </p:nvSpPr>
            <p:spPr bwMode="auto">
              <a:xfrm>
                <a:off x="2362199" y="3407833"/>
                <a:ext cx="1714501" cy="2103967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914293"/>
                <a:endParaRPr lang="en-US" sz="1800" dirty="0">
                  <a:solidFill>
                    <a:srgbClr val="000090"/>
                  </a:solidFill>
                  <a:latin typeface="Arial" pitchFamily="-109" charset="0"/>
                </a:endParaRPr>
              </a:p>
              <a:p>
                <a:pPr algn="ctr" defTabSz="914293"/>
                <a:r>
                  <a:rPr lang="en-US" sz="1800" dirty="0">
                    <a:solidFill>
                      <a:srgbClr val="000090"/>
                    </a:solidFill>
                    <a:latin typeface="Arial" pitchFamily="-109" charset="0"/>
                  </a:rPr>
                  <a:t>Data Manager</a:t>
                </a:r>
              </a:p>
            </p:txBody>
          </p:sp>
          <p:sp>
            <p:nvSpPr>
              <p:cNvPr id="60" name="Rounded Rectangle 59"/>
              <p:cNvSpPr/>
              <p:nvPr/>
            </p:nvSpPr>
            <p:spPr bwMode="auto">
              <a:xfrm>
                <a:off x="2527299" y="4157135"/>
                <a:ext cx="1435101" cy="605365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>
                  <a:lnSpc>
                    <a:spcPct val="80000"/>
                  </a:lnSpc>
                </a:pPr>
                <a:r>
                  <a:rPr lang="en-US" sz="1800" dirty="0"/>
                  <a:t>Memory cache</a:t>
                </a:r>
              </a:p>
            </p:txBody>
          </p:sp>
          <p:sp>
            <p:nvSpPr>
              <p:cNvPr id="62" name="Rounded Rectangle 61"/>
              <p:cNvSpPr/>
              <p:nvPr/>
            </p:nvSpPr>
            <p:spPr bwMode="auto">
              <a:xfrm>
                <a:off x="2501899" y="4893735"/>
                <a:ext cx="1435101" cy="376765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>
                  <a:lnSpc>
                    <a:spcPct val="80000"/>
                  </a:lnSpc>
                </a:pPr>
                <a:r>
                  <a:rPr lang="en-US" sz="1800" dirty="0"/>
                  <a:t>Disk cache</a:t>
                </a:r>
              </a:p>
            </p:txBody>
          </p:sp>
        </p:grpSp>
        <p:sp>
          <p:nvSpPr>
            <p:cNvPr id="64" name="Can 63"/>
            <p:cNvSpPr/>
            <p:nvPr/>
          </p:nvSpPr>
          <p:spPr bwMode="auto">
            <a:xfrm>
              <a:off x="215900" y="4775200"/>
              <a:ext cx="1752600" cy="2082800"/>
            </a:xfrm>
            <a:prstGeom prst="can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wrap="square" lIns="91429" tIns="45714" rIns="91429" bIns="45714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293"/>
              <a:r>
                <a:rPr lang="en-US" dirty="0">
                  <a:solidFill>
                    <a:schemeClr val="bg1"/>
                  </a:solidFill>
                  <a:latin typeface="Arial" pitchFamily="-109" charset="0"/>
                </a:rPr>
                <a:t>Long Term Data Store</a:t>
              </a:r>
            </a:p>
          </p:txBody>
        </p:sp>
        <p:sp>
          <p:nvSpPr>
            <p:cNvPr id="67" name="Rounded Rectangle 66"/>
            <p:cNvSpPr/>
            <p:nvPr/>
          </p:nvSpPr>
          <p:spPr bwMode="auto">
            <a:xfrm>
              <a:off x="508000" y="6366935"/>
              <a:ext cx="1130301" cy="376765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91429" tIns="45714" rIns="91429" bIns="45714"/>
            <a:lstStyle/>
            <a:p>
              <a:pPr algn="ctr">
                <a:lnSpc>
                  <a:spcPct val="80000"/>
                </a:lnSpc>
              </a:pPr>
              <a:r>
                <a:rPr lang="en-US" sz="1800" dirty="0" err="1"/>
                <a:t>NetCDF</a:t>
              </a:r>
              <a:endParaRPr lang="en-US" sz="1800" dirty="0"/>
            </a:p>
          </p:txBody>
        </p:sp>
        <p:sp>
          <p:nvSpPr>
            <p:cNvPr id="68" name="Rounded Rectangle 67"/>
            <p:cNvSpPr/>
            <p:nvPr/>
          </p:nvSpPr>
          <p:spPr bwMode="auto">
            <a:xfrm>
              <a:off x="673100" y="5935135"/>
              <a:ext cx="711201" cy="376765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91429" tIns="45714" rIns="91429" bIns="45714"/>
            <a:lstStyle/>
            <a:p>
              <a:pPr algn="ctr">
                <a:lnSpc>
                  <a:spcPct val="80000"/>
                </a:lnSpc>
              </a:pPr>
              <a:r>
                <a:rPr lang="en-US" sz="1800" dirty="0"/>
                <a:t>HDF</a:t>
              </a:r>
            </a:p>
          </p:txBody>
        </p:sp>
        <p:sp>
          <p:nvSpPr>
            <p:cNvPr id="101" name="Rectangle 100"/>
            <p:cNvSpPr/>
            <p:nvPr/>
          </p:nvSpPr>
          <p:spPr bwMode="auto">
            <a:xfrm>
              <a:off x="2362202" y="3606800"/>
              <a:ext cx="1384299" cy="762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29" tIns="45714" rIns="91429" bIns="45714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293"/>
              <a:r>
                <a:rPr lang="en-US" sz="1800" dirty="0">
                  <a:solidFill>
                    <a:srgbClr val="000090"/>
                  </a:solidFill>
                  <a:latin typeface="Arial" pitchFamily="-109" charset="0"/>
                </a:rPr>
                <a:t>Domain Manager</a:t>
              </a:r>
            </a:p>
          </p:txBody>
        </p:sp>
        <p:grpSp>
          <p:nvGrpSpPr>
            <p:cNvPr id="126" name="Group 125"/>
            <p:cNvGrpSpPr/>
            <p:nvPr/>
          </p:nvGrpSpPr>
          <p:grpSpPr>
            <a:xfrm>
              <a:off x="4127500" y="5008033"/>
              <a:ext cx="2222501" cy="1684867"/>
              <a:chOff x="4203699" y="4639733"/>
              <a:chExt cx="2222501" cy="1684867"/>
            </a:xfrm>
          </p:grpSpPr>
          <p:sp>
            <p:nvSpPr>
              <p:cNvPr id="122" name="Rectangle 121"/>
              <p:cNvSpPr/>
              <p:nvPr/>
            </p:nvSpPr>
            <p:spPr bwMode="auto">
              <a:xfrm>
                <a:off x="4203699" y="4639733"/>
                <a:ext cx="2222501" cy="1684867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914293"/>
                <a:r>
                  <a:rPr lang="en-US" sz="1800" dirty="0">
                    <a:solidFill>
                      <a:srgbClr val="000090"/>
                    </a:solidFill>
                    <a:latin typeface="Arial" pitchFamily="-109" charset="0"/>
                  </a:rPr>
                  <a:t>Decomposition</a:t>
                </a:r>
              </a:p>
              <a:p>
                <a:pPr algn="ctr" defTabSz="914293"/>
                <a:r>
                  <a:rPr lang="en-US" sz="1800" dirty="0">
                    <a:solidFill>
                      <a:srgbClr val="000090"/>
                    </a:solidFill>
                    <a:latin typeface="Arial" pitchFamily="-109" charset="0"/>
                  </a:rPr>
                  <a:t>Manager</a:t>
                </a:r>
              </a:p>
            </p:txBody>
          </p:sp>
          <p:sp>
            <p:nvSpPr>
              <p:cNvPr id="123" name="Rounded Rectangle 122"/>
              <p:cNvSpPr/>
              <p:nvPr/>
            </p:nvSpPr>
            <p:spPr bwMode="auto">
              <a:xfrm>
                <a:off x="4333174" y="5363635"/>
                <a:ext cx="1940625" cy="330199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>
                  <a:lnSpc>
                    <a:spcPct val="80000"/>
                  </a:lnSpc>
                </a:pPr>
                <a:r>
                  <a:rPr lang="en-US" sz="1800" dirty="0"/>
                  <a:t>Time strategy</a:t>
                </a:r>
              </a:p>
            </p:txBody>
          </p:sp>
          <p:sp>
            <p:nvSpPr>
              <p:cNvPr id="124" name="Rounded Rectangle 123"/>
              <p:cNvSpPr/>
              <p:nvPr/>
            </p:nvSpPr>
            <p:spPr bwMode="auto">
              <a:xfrm>
                <a:off x="4333172" y="5820835"/>
                <a:ext cx="1953327" cy="330199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>
                  <a:lnSpc>
                    <a:spcPct val="80000"/>
                  </a:lnSpc>
                </a:pPr>
                <a:r>
                  <a:rPr lang="en-US" sz="1800" dirty="0"/>
                  <a:t>Space strategy</a:t>
                </a:r>
              </a:p>
            </p:txBody>
          </p:sp>
        </p:grpSp>
        <p:sp>
          <p:nvSpPr>
            <p:cNvPr id="131" name="Rounded Rectangle 130"/>
            <p:cNvSpPr/>
            <p:nvPr/>
          </p:nvSpPr>
          <p:spPr bwMode="auto">
            <a:xfrm>
              <a:off x="7120467" y="1883835"/>
              <a:ext cx="2023534" cy="4351865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  <a:softEdge rad="101600"/>
            </a:effectLst>
          </p:spPr>
          <p:txBody>
            <a:bodyPr lIns="91429" tIns="45714" rIns="91429" bIns="45714"/>
            <a:lstStyle/>
            <a:p>
              <a:pPr algn="ctr"/>
              <a:r>
                <a:rPr lang="en-US" dirty="0" smtClean="0">
                  <a:solidFill>
                    <a:srgbClr val="000090"/>
                  </a:solidFill>
                </a:rPr>
                <a:t>Client</a:t>
              </a:r>
            </a:p>
            <a:p>
              <a:endParaRPr lang="en-US" dirty="0"/>
            </a:p>
          </p:txBody>
        </p:sp>
        <p:grpSp>
          <p:nvGrpSpPr>
            <p:cNvPr id="132" name="Group 131"/>
            <p:cNvGrpSpPr/>
            <p:nvPr/>
          </p:nvGrpSpPr>
          <p:grpSpPr>
            <a:xfrm>
              <a:off x="7264400" y="2552702"/>
              <a:ext cx="1756833" cy="982133"/>
              <a:chOff x="7237242" y="2633135"/>
              <a:chExt cx="1635823" cy="982133"/>
            </a:xfrm>
          </p:grpSpPr>
          <p:sp>
            <p:nvSpPr>
              <p:cNvPr id="133" name="Rounded Rectangle 132"/>
              <p:cNvSpPr/>
              <p:nvPr/>
            </p:nvSpPr>
            <p:spPr bwMode="auto">
              <a:xfrm>
                <a:off x="7237242" y="2633135"/>
                <a:ext cx="1635823" cy="982133"/>
              </a:xfrm>
              <a:prstGeom prst="roundRect">
                <a:avLst>
                  <a:gd name="adj" fmla="val 288"/>
                </a:avLst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914293"/>
                <a:r>
                  <a:rPr lang="en-US" dirty="0">
                    <a:solidFill>
                      <a:srgbClr val="000090"/>
                    </a:solidFill>
                    <a:latin typeface="Arial" pitchFamily="-109" charset="0"/>
                  </a:rPr>
                  <a:t>Web</a:t>
                </a:r>
              </a:p>
            </p:txBody>
          </p:sp>
          <p:sp>
            <p:nvSpPr>
              <p:cNvPr id="134" name="Snip Same Side Corner Rectangle 133"/>
              <p:cNvSpPr/>
              <p:nvPr/>
            </p:nvSpPr>
            <p:spPr bwMode="auto">
              <a:xfrm>
                <a:off x="7313360" y="3103704"/>
                <a:ext cx="1443017" cy="318192"/>
              </a:xfrm>
              <a:prstGeom prst="snip2Same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914293">
                  <a:lnSpc>
                    <a:spcPct val="80000"/>
                  </a:lnSpc>
                </a:pPr>
                <a:r>
                  <a:rPr lang="en-US" sz="1600" dirty="0" err="1">
                    <a:solidFill>
                      <a:schemeClr val="bg1"/>
                    </a:solidFill>
                    <a:latin typeface="Arial" pitchFamily="-109" charset="0"/>
                  </a:rPr>
                  <a:t>Javascript</a:t>
                </a:r>
                <a:r>
                  <a:rPr lang="en-US" sz="1600" dirty="0">
                    <a:solidFill>
                      <a:schemeClr val="bg1"/>
                    </a:solidFill>
                    <a:latin typeface="Arial" pitchFamily="-109" charset="0"/>
                  </a:rPr>
                  <a:t> API</a:t>
                </a:r>
              </a:p>
            </p:txBody>
          </p:sp>
        </p:grpSp>
        <p:grpSp>
          <p:nvGrpSpPr>
            <p:cNvPr id="135" name="Group 134"/>
            <p:cNvGrpSpPr/>
            <p:nvPr/>
          </p:nvGrpSpPr>
          <p:grpSpPr>
            <a:xfrm>
              <a:off x="7251699" y="3763434"/>
              <a:ext cx="1778000" cy="1058333"/>
              <a:chOff x="7121638" y="3742266"/>
              <a:chExt cx="1963464" cy="1058333"/>
            </a:xfrm>
          </p:grpSpPr>
          <p:sp>
            <p:nvSpPr>
              <p:cNvPr id="136" name="Rounded Rectangle 135"/>
              <p:cNvSpPr/>
              <p:nvPr/>
            </p:nvSpPr>
            <p:spPr bwMode="auto">
              <a:xfrm>
                <a:off x="7121638" y="3742266"/>
                <a:ext cx="1963464" cy="1058333"/>
              </a:xfrm>
              <a:prstGeom prst="roundRect">
                <a:avLst>
                  <a:gd name="adj" fmla="val 0"/>
                </a:avLst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914293"/>
                <a:r>
                  <a:rPr lang="en-US" dirty="0">
                    <a:solidFill>
                      <a:srgbClr val="000090"/>
                    </a:solidFill>
                    <a:latin typeface="Arial" pitchFamily="-109" charset="0"/>
                  </a:rPr>
                  <a:t>Application</a:t>
                </a:r>
              </a:p>
            </p:txBody>
          </p:sp>
          <p:sp>
            <p:nvSpPr>
              <p:cNvPr id="137" name="Snip Same Side Corner Rectangle 136"/>
              <p:cNvSpPr/>
              <p:nvPr/>
            </p:nvSpPr>
            <p:spPr bwMode="auto">
              <a:xfrm>
                <a:off x="7275910" y="4264561"/>
                <a:ext cx="1654919" cy="352778"/>
              </a:xfrm>
              <a:prstGeom prst="snip2Same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914293">
                  <a:lnSpc>
                    <a:spcPct val="80000"/>
                  </a:lnSpc>
                </a:pPr>
                <a:r>
                  <a:rPr lang="en-US" sz="1600" dirty="0">
                    <a:solidFill>
                      <a:schemeClr val="bg1"/>
                    </a:solidFill>
                    <a:latin typeface="Arial" pitchFamily="-109" charset="0"/>
                  </a:rPr>
                  <a:t>Python API</a:t>
                </a:r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7277100" y="4944534"/>
              <a:ext cx="1752594" cy="1075267"/>
              <a:chOff x="7217833" y="4809066"/>
              <a:chExt cx="1752594" cy="1075267"/>
            </a:xfrm>
          </p:grpSpPr>
          <p:sp>
            <p:nvSpPr>
              <p:cNvPr id="139" name="Rounded Rectangle 138"/>
              <p:cNvSpPr/>
              <p:nvPr/>
            </p:nvSpPr>
            <p:spPr bwMode="auto">
              <a:xfrm>
                <a:off x="7217833" y="4809066"/>
                <a:ext cx="1752594" cy="1075267"/>
              </a:xfrm>
              <a:prstGeom prst="roundRect">
                <a:avLst>
                  <a:gd name="adj" fmla="val 919"/>
                </a:avLst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914293"/>
                <a:r>
                  <a:rPr lang="en-US" dirty="0">
                    <a:solidFill>
                      <a:srgbClr val="000090"/>
                    </a:solidFill>
                    <a:latin typeface="Arial" pitchFamily="-109" charset="0"/>
                  </a:rPr>
                  <a:t>ESGF</a:t>
                </a:r>
              </a:p>
            </p:txBody>
          </p:sp>
          <p:sp>
            <p:nvSpPr>
              <p:cNvPr id="140" name="Snip Same Side Corner Rectangle 139"/>
              <p:cNvSpPr/>
              <p:nvPr/>
            </p:nvSpPr>
            <p:spPr bwMode="auto">
              <a:xfrm>
                <a:off x="7471829" y="5350933"/>
                <a:ext cx="1253067" cy="414867"/>
              </a:xfrm>
              <a:prstGeom prst="snip2Same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914293">
                  <a:lnSpc>
                    <a:spcPct val="80000"/>
                  </a:lnSpc>
                </a:pPr>
                <a:r>
                  <a:rPr lang="en-US" sz="1600" dirty="0">
                    <a:solidFill>
                      <a:schemeClr val="bg1"/>
                    </a:solidFill>
                    <a:latin typeface="Arial" pitchFamily="-109" charset="0"/>
                  </a:rPr>
                  <a:t>ESGF API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876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Distributed Cache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6232829"/>
              </p:ext>
            </p:extLst>
          </p:nvPr>
        </p:nvGraphicFramePr>
        <p:xfrm>
          <a:off x="557213" y="1566863"/>
          <a:ext cx="7845425" cy="4787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778232608"/>
              </p:ext>
            </p:extLst>
          </p:nvPr>
        </p:nvGraphicFramePr>
        <p:xfrm>
          <a:off x="2324100" y="1066800"/>
          <a:ext cx="6908800" cy="5791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967801412"/>
      </p:ext>
    </p:extLst>
  </p:cSld>
  <p:clrMapOvr>
    <a:masterClrMapping/>
  </p:clrMapOvr>
  <p:transition xmlns:p14="http://schemas.microsoft.com/office/powerpoint/2010/main">
    <p:wipe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6836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CREATE</a:t>
            </a:r>
            <a:r>
              <a:rPr lang="en-US" sz="3200" dirty="0"/>
              <a:t>-</a:t>
            </a:r>
            <a:r>
              <a:rPr lang="en-US" sz="3200" dirty="0" smtClean="0"/>
              <a:t>V CDAS Client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4400" y="1930400"/>
            <a:ext cx="4419600" cy="452596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An </a:t>
            </a:r>
            <a:r>
              <a:rPr lang="en-US" sz="2000" dirty="0"/>
              <a:t>interactive web application that expands GIS mapping capabilities for manual analysis of reanalysis </a:t>
            </a:r>
            <a:r>
              <a:rPr lang="en-US" sz="2000" dirty="0" smtClean="0"/>
              <a:t>data</a:t>
            </a:r>
          </a:p>
          <a:p>
            <a:endParaRPr lang="en-US" sz="2000" dirty="0"/>
          </a:p>
          <a:p>
            <a:r>
              <a:rPr lang="en-US" sz="2000" dirty="0" smtClean="0"/>
              <a:t>Provides </a:t>
            </a:r>
            <a:r>
              <a:rPr lang="en-US" sz="2000" dirty="0"/>
              <a:t>climate and non-climate scientists with ability to visualize reanalysis data, select variables, parameters and color maps </a:t>
            </a: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Permits decision makers to investigate climate changes around the globe, through time, inspect model trends, compare multiple reanalysis datasets, and variability </a:t>
            </a:r>
          </a:p>
          <a:p>
            <a:endParaRPr lang="en-US" sz="2000" dirty="0"/>
          </a:p>
          <a:p>
            <a:endParaRPr lang="en-US" dirty="0"/>
          </a:p>
        </p:txBody>
      </p:sp>
      <p:pic>
        <p:nvPicPr>
          <p:cNvPr id="4" name="Picture 3" descr="Screenshot 2015-07-24 15.50.0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1" y="1676400"/>
            <a:ext cx="4371728" cy="474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78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77800" y="1863725"/>
            <a:ext cx="2692399" cy="2593975"/>
          </a:xfrm>
        </p:spPr>
        <p:txBody>
          <a:bodyPr/>
          <a:lstStyle/>
          <a:p>
            <a:r>
              <a:rPr lang="en-US" dirty="0" smtClean="0">
                <a:solidFill>
                  <a:srgbClr val="0000FF"/>
                </a:solidFill>
              </a:rPr>
              <a:t>CDAS</a:t>
            </a:r>
            <a:br>
              <a:rPr lang="en-US" dirty="0" smtClean="0">
                <a:solidFill>
                  <a:srgbClr val="0000FF"/>
                </a:solidFill>
              </a:rPr>
            </a:br>
            <a:r>
              <a:rPr lang="en-US" dirty="0" smtClean="0">
                <a:solidFill>
                  <a:srgbClr val="0000FF"/>
                </a:solidFill>
              </a:rPr>
              <a:t>Analytic</a:t>
            </a:r>
            <a:br>
              <a:rPr lang="en-US" dirty="0" smtClean="0">
                <a:solidFill>
                  <a:srgbClr val="0000FF"/>
                </a:solidFill>
              </a:rPr>
            </a:br>
            <a:r>
              <a:rPr lang="en-US" dirty="0" smtClean="0">
                <a:solidFill>
                  <a:srgbClr val="0000FF"/>
                </a:solidFill>
              </a:rPr>
              <a:t>Services</a:t>
            </a:r>
            <a:br>
              <a:rPr lang="en-US" dirty="0" smtClean="0">
                <a:solidFill>
                  <a:srgbClr val="0000FF"/>
                </a:solidFill>
              </a:rPr>
            </a:br>
            <a:r>
              <a:rPr lang="en-US" dirty="0" smtClean="0">
                <a:solidFill>
                  <a:srgbClr val="0000FF"/>
                </a:solidFill>
              </a:rPr>
              <a:t>for</a:t>
            </a:r>
            <a:br>
              <a:rPr lang="en-US" dirty="0" smtClean="0">
                <a:solidFill>
                  <a:srgbClr val="0000FF"/>
                </a:solidFill>
              </a:rPr>
            </a:br>
            <a:r>
              <a:rPr lang="en-US" dirty="0">
                <a:solidFill>
                  <a:srgbClr val="0000FF"/>
                </a:solidFill>
              </a:rPr>
              <a:t>Create-</a:t>
            </a:r>
            <a:r>
              <a:rPr lang="en-US" dirty="0" smtClean="0">
                <a:solidFill>
                  <a:srgbClr val="0000FF"/>
                </a:solidFill>
              </a:rPr>
              <a:t>V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4" name="CreateV_CDAS_2.0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2700" y="54316"/>
            <a:ext cx="6451600" cy="6682014"/>
          </a:xfrm>
        </p:spPr>
      </p:pic>
    </p:spTree>
    <p:extLst>
      <p:ext uri="{BB962C8B-B14F-4D97-AF65-F5344CB8AC3E}">
        <p14:creationId xmlns:p14="http://schemas.microsoft.com/office/powerpoint/2010/main" val="181235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WPS API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1613" y="1346200"/>
            <a:ext cx="7888287" cy="5511800"/>
          </a:xfrm>
        </p:spPr>
        <p:txBody>
          <a:bodyPr/>
          <a:lstStyle/>
          <a:p>
            <a:r>
              <a:rPr lang="en-US" dirty="0" smtClean="0">
                <a:solidFill>
                  <a:srgbClr val="000090"/>
                </a:solidFill>
              </a:rPr>
              <a:t>http</a:t>
            </a:r>
            <a:r>
              <a:rPr lang="en-US" dirty="0">
                <a:solidFill>
                  <a:srgbClr val="000090"/>
                </a:solidFill>
              </a:rPr>
              <a:t>:/</a:t>
            </a:r>
            <a:r>
              <a:rPr lang="en-US" dirty="0" smtClean="0">
                <a:solidFill>
                  <a:srgbClr val="000090"/>
                </a:solidFill>
              </a:rPr>
              <a:t>/</a:t>
            </a:r>
            <a:r>
              <a:rPr lang="en-US" dirty="0" err="1" smtClean="0">
                <a:solidFill>
                  <a:srgbClr val="000090"/>
                </a:solidFill>
              </a:rPr>
              <a:t>cda.nccs.nasa.gov</a:t>
            </a:r>
            <a:r>
              <a:rPr lang="en-US" dirty="0" smtClean="0">
                <a:solidFill>
                  <a:srgbClr val="000090"/>
                </a:solidFill>
              </a:rPr>
              <a:t>/wps ?</a:t>
            </a:r>
          </a:p>
          <a:p>
            <a:r>
              <a:rPr lang="en-US" dirty="0" smtClean="0">
                <a:solidFill>
                  <a:srgbClr val="000090"/>
                </a:solidFill>
              </a:rPr>
              <a:t>	service = WPS  &amp;</a:t>
            </a:r>
          </a:p>
          <a:p>
            <a:r>
              <a:rPr lang="en-US" dirty="0">
                <a:solidFill>
                  <a:srgbClr val="000090"/>
                </a:solidFill>
              </a:rPr>
              <a:t>	version = 1.0.0  &amp;</a:t>
            </a:r>
          </a:p>
          <a:p>
            <a:r>
              <a:rPr lang="en-US" dirty="0">
                <a:solidFill>
                  <a:srgbClr val="000090"/>
                </a:solidFill>
              </a:rPr>
              <a:t>	</a:t>
            </a:r>
            <a:r>
              <a:rPr lang="en-US" dirty="0" smtClean="0">
                <a:solidFill>
                  <a:srgbClr val="000090"/>
                </a:solidFill>
              </a:rPr>
              <a:t>request = Execute </a:t>
            </a:r>
            <a:r>
              <a:rPr lang="en-US" dirty="0">
                <a:solidFill>
                  <a:srgbClr val="000090"/>
                </a:solidFill>
              </a:rPr>
              <a:t>&amp;</a:t>
            </a:r>
          </a:p>
          <a:p>
            <a:r>
              <a:rPr lang="en-US" dirty="0">
                <a:solidFill>
                  <a:srgbClr val="000090"/>
                </a:solidFill>
              </a:rPr>
              <a:t>	identifier = </a:t>
            </a:r>
            <a:r>
              <a:rPr lang="en-US" dirty="0" err="1">
                <a:solidFill>
                  <a:srgbClr val="000090"/>
                </a:solidFill>
              </a:rPr>
              <a:t>cdas</a:t>
            </a:r>
            <a:r>
              <a:rPr lang="en-US" dirty="0">
                <a:solidFill>
                  <a:srgbClr val="000090"/>
                </a:solidFill>
              </a:rPr>
              <a:t>  </a:t>
            </a:r>
            <a:r>
              <a:rPr lang="en-US" dirty="0" smtClean="0">
                <a:solidFill>
                  <a:srgbClr val="000090"/>
                </a:solidFill>
              </a:rPr>
              <a:t>&amp;</a:t>
            </a:r>
          </a:p>
          <a:p>
            <a:r>
              <a:rPr lang="en-US" dirty="0">
                <a:solidFill>
                  <a:srgbClr val="000090"/>
                </a:solidFill>
              </a:rPr>
              <a:t>	</a:t>
            </a:r>
            <a:r>
              <a:rPr lang="en-US" dirty="0" err="1">
                <a:solidFill>
                  <a:srgbClr val="000090"/>
                </a:solidFill>
              </a:rPr>
              <a:t>async</a:t>
            </a:r>
            <a:r>
              <a:rPr lang="en-US" dirty="0">
                <a:solidFill>
                  <a:srgbClr val="000090"/>
                </a:solidFill>
              </a:rPr>
              <a:t> = false  &amp;</a:t>
            </a:r>
          </a:p>
          <a:p>
            <a:r>
              <a:rPr lang="en-US" dirty="0" smtClean="0">
                <a:solidFill>
                  <a:srgbClr val="000090"/>
                </a:solidFill>
              </a:rPr>
              <a:t>	embedded = true  &amp;</a:t>
            </a:r>
          </a:p>
          <a:p>
            <a:r>
              <a:rPr lang="en-US" dirty="0" smtClean="0">
                <a:solidFill>
                  <a:srgbClr val="000090"/>
                </a:solidFill>
              </a:rPr>
              <a:t>	</a:t>
            </a:r>
            <a:r>
              <a:rPr lang="en-US" dirty="0" err="1" smtClean="0">
                <a:solidFill>
                  <a:srgbClr val="000090"/>
                </a:solidFill>
              </a:rPr>
              <a:t>datainputs</a:t>
            </a:r>
            <a:r>
              <a:rPr lang="en-US" dirty="0" smtClean="0">
                <a:solidFill>
                  <a:srgbClr val="000090"/>
                </a:solidFill>
              </a:rPr>
              <a:t> = </a:t>
            </a:r>
            <a:r>
              <a:rPr lang="en-US" dirty="0">
                <a:solidFill>
                  <a:srgbClr val="000090"/>
                </a:solidFill>
              </a:rPr>
              <a:t>[</a:t>
            </a:r>
          </a:p>
          <a:p>
            <a:r>
              <a:rPr lang="en-US" dirty="0">
                <a:solidFill>
                  <a:srgbClr val="000090"/>
                </a:solidFill>
              </a:rPr>
              <a:t>	</a:t>
            </a:r>
            <a:r>
              <a:rPr lang="en-US" dirty="0" smtClean="0">
                <a:solidFill>
                  <a:srgbClr val="000090"/>
                </a:solidFill>
              </a:rPr>
              <a:t>	domain </a:t>
            </a:r>
            <a:r>
              <a:rPr lang="en-US" dirty="0">
                <a:solidFill>
                  <a:srgbClr val="000090"/>
                </a:solidFill>
              </a:rPr>
              <a:t>= {…};</a:t>
            </a:r>
          </a:p>
          <a:p>
            <a:r>
              <a:rPr lang="en-US" dirty="0">
                <a:solidFill>
                  <a:srgbClr val="000090"/>
                </a:solidFill>
              </a:rPr>
              <a:t>	</a:t>
            </a:r>
            <a:r>
              <a:rPr lang="en-US" dirty="0" smtClean="0">
                <a:solidFill>
                  <a:srgbClr val="000090"/>
                </a:solidFill>
              </a:rPr>
              <a:t>	variable </a:t>
            </a:r>
            <a:r>
              <a:rPr lang="en-US" dirty="0">
                <a:solidFill>
                  <a:srgbClr val="000090"/>
                </a:solidFill>
              </a:rPr>
              <a:t>= {...};</a:t>
            </a:r>
          </a:p>
          <a:p>
            <a:r>
              <a:rPr lang="en-US" dirty="0">
                <a:solidFill>
                  <a:srgbClr val="000090"/>
                </a:solidFill>
              </a:rPr>
              <a:t>	</a:t>
            </a:r>
            <a:r>
              <a:rPr lang="en-US" dirty="0" smtClean="0">
                <a:solidFill>
                  <a:srgbClr val="000090"/>
                </a:solidFill>
              </a:rPr>
              <a:t>	operation </a:t>
            </a:r>
            <a:r>
              <a:rPr lang="en-US" dirty="0">
                <a:solidFill>
                  <a:srgbClr val="000090"/>
                </a:solidFill>
              </a:rPr>
              <a:t>= […]; </a:t>
            </a:r>
            <a:r>
              <a:rPr lang="en-US" dirty="0" smtClean="0">
                <a:solidFill>
                  <a:srgbClr val="000090"/>
                </a:solidFill>
              </a:rPr>
              <a:t> </a:t>
            </a:r>
          </a:p>
          <a:p>
            <a:r>
              <a:rPr lang="en-US" dirty="0">
                <a:solidFill>
                  <a:srgbClr val="000090"/>
                </a:solidFill>
              </a:rPr>
              <a:t>	</a:t>
            </a:r>
            <a:r>
              <a:rPr lang="en-US" dirty="0" smtClean="0">
                <a:solidFill>
                  <a:srgbClr val="000090"/>
                </a:solidFill>
              </a:rPr>
              <a:t>		    ]</a:t>
            </a:r>
            <a:endParaRPr lang="en-US" dirty="0">
              <a:solidFill>
                <a:srgbClr val="000090"/>
              </a:solidFill>
            </a:endParaRPr>
          </a:p>
          <a:p>
            <a:endParaRPr lang="en-US" sz="3200" dirty="0">
              <a:solidFill>
                <a:srgbClr val="0000FF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654691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9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17662</TotalTime>
  <Words>719</Words>
  <Application>Microsoft Macintosh PowerPoint</Application>
  <PresentationFormat>On-screen Show (4:3)</PresentationFormat>
  <Paragraphs>159</Paragraphs>
  <Slides>13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Blank</vt:lpstr>
      <vt:lpstr>PowerPoint Presentation</vt:lpstr>
      <vt:lpstr>Climate Data Analytic Services (CDAS) Goals</vt:lpstr>
      <vt:lpstr>AaaS Performance Bottleneck: IO</vt:lpstr>
      <vt:lpstr>CDAS Requirements</vt:lpstr>
      <vt:lpstr>CDAS: Analysis as a Service Infrastructure</vt:lpstr>
      <vt:lpstr>Dynamic Distributed Cache</vt:lpstr>
      <vt:lpstr>CREATE-V CDAS Client</vt:lpstr>
      <vt:lpstr>CDAS Analytic Services for Create-V</vt:lpstr>
      <vt:lpstr>WPS API Structure</vt:lpstr>
      <vt:lpstr>WPS Variable Specification</vt:lpstr>
      <vt:lpstr>WPS Domain Specification</vt:lpstr>
      <vt:lpstr>WPS Operation Specification</vt:lpstr>
      <vt:lpstr>What’s Next?</vt:lpstr>
    </vt:vector>
  </TitlesOfParts>
  <Manager/>
  <Company>NASA HQ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and  Protecting Our Home Planet</dc:title>
  <dc:subject/>
  <dc:creator>SAIC ODIN</dc:creator>
  <cp:keywords/>
  <dc:description/>
  <cp:lastModifiedBy>Thomas Maxwell</cp:lastModifiedBy>
  <cp:revision>992</cp:revision>
  <cp:lastPrinted>2006-05-16T18:53:31Z</cp:lastPrinted>
  <dcterms:created xsi:type="dcterms:W3CDTF">2012-12-10T04:45:11Z</dcterms:created>
  <dcterms:modified xsi:type="dcterms:W3CDTF">2015-12-08T22:14:24Z</dcterms:modified>
  <cp:category/>
</cp:coreProperties>
</file>

<file path=docProps/thumbnail.jpeg>
</file>